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Arimo Bold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Worke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33" autoAdjust="0"/>
  </p:normalViewPr>
  <p:slideViewPr>
    <p:cSldViewPr>
      <p:cViewPr>
        <p:scale>
          <a:sx n="80" d="100"/>
          <a:sy n="80" d="100"/>
        </p:scale>
        <p:origin x="-1061" y="-12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‹Nr.›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Einen </a:t>
            </a:r>
            <a:r>
              <a:rPr lang="en-US" dirty="0" err="1"/>
              <a:t>schönen</a:t>
            </a:r>
            <a:r>
              <a:rPr lang="en-US" dirty="0"/>
              <a:t> </a:t>
            </a:r>
            <a:r>
              <a:rPr lang="en-US" dirty="0" err="1"/>
              <a:t>guten</a:t>
            </a:r>
            <a:r>
              <a:rPr lang="en-US" dirty="0"/>
              <a:t> Morgen, </a:t>
            </a:r>
            <a:r>
              <a:rPr lang="en-US" dirty="0" err="1"/>
              <a:t>hoffe</a:t>
            </a:r>
            <a:r>
              <a:rPr lang="en-US" dirty="0"/>
              <a:t> alle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frisch</a:t>
            </a:r>
            <a:r>
              <a:rPr lang="en-US" dirty="0"/>
              <a:t> und </a:t>
            </a:r>
            <a:r>
              <a:rPr lang="en-US" dirty="0" err="1"/>
              <a:t>munter</a:t>
            </a:r>
            <a:r>
              <a:rPr lang="en-US" dirty="0"/>
              <a:t>, </a:t>
            </a:r>
            <a:r>
              <a:rPr lang="en-US" dirty="0" err="1"/>
              <a:t>denn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eingefunden</a:t>
            </a:r>
            <a:r>
              <a:rPr lang="en-US" dirty="0"/>
              <a:t>, um </a:t>
            </a:r>
            <a:r>
              <a:rPr lang="en-US" dirty="0" err="1"/>
              <a:t>über</a:t>
            </a:r>
            <a:r>
              <a:rPr lang="en-US" dirty="0"/>
              <a:t> die </a:t>
            </a:r>
            <a:r>
              <a:rPr lang="en-US" dirty="0" err="1"/>
              <a:t>Optimierung</a:t>
            </a:r>
            <a:r>
              <a:rPr lang="en-US" dirty="0"/>
              <a:t> der </a:t>
            </a:r>
            <a:r>
              <a:rPr lang="en-US" dirty="0" err="1"/>
              <a:t>Kreditprozesse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diskutieren</a:t>
            </a:r>
            <a:r>
              <a:rPr lang="en-US" dirty="0"/>
              <a:t> auf </a:t>
            </a:r>
            <a:r>
              <a:rPr lang="en-US" dirty="0" err="1"/>
              <a:t>Anregung</a:t>
            </a:r>
            <a:r>
              <a:rPr lang="en-US" dirty="0"/>
              <a:t> </a:t>
            </a:r>
            <a:r>
              <a:rPr lang="en-US" dirty="0" err="1"/>
              <a:t>unseres</a:t>
            </a:r>
            <a:r>
              <a:rPr lang="en-US" dirty="0"/>
              <a:t> </a:t>
            </a:r>
            <a:r>
              <a:rPr lang="en-US" dirty="0" err="1"/>
              <a:t>Vorstandes</a:t>
            </a:r>
            <a:r>
              <a:rPr lang="en-US" dirty="0"/>
              <a:t>, Herrn Dr. Schinkel, der </a:t>
            </a:r>
            <a:r>
              <a:rPr lang="en-US" dirty="0" err="1"/>
              <a:t>ebenfalls</a:t>
            </a:r>
            <a:r>
              <a:rPr lang="en-US" dirty="0"/>
              <a:t> </a:t>
            </a:r>
            <a:r>
              <a:rPr lang="en-US" dirty="0" err="1"/>
              <a:t>anwesend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. Mein Name </a:t>
            </a:r>
            <a:r>
              <a:rPr lang="en-US" dirty="0" err="1"/>
              <a:t>ist</a:t>
            </a:r>
            <a:r>
              <a:rPr lang="en-US" dirty="0"/>
              <a:t> Thorsten Teetzen, </a:t>
            </a:r>
            <a:r>
              <a:rPr lang="en-US" dirty="0" err="1"/>
              <a:t>neuer</a:t>
            </a:r>
            <a:r>
              <a:rPr lang="en-US" dirty="0"/>
              <a:t> Data Analyst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Bereich</a:t>
            </a:r>
            <a:r>
              <a:rPr lang="en-US" dirty="0"/>
              <a:t> </a:t>
            </a:r>
            <a:r>
              <a:rPr lang="en-US"/>
              <a:t>credit risk und</a:t>
            </a:r>
            <a:endParaRPr lang="en-US" dirty="0"/>
          </a:p>
          <a:p>
            <a:r>
              <a:rPr lang="en-US" dirty="0" err="1"/>
              <a:t>zunächst</a:t>
            </a:r>
            <a:r>
              <a:rPr lang="en-US" dirty="0"/>
              <a:t> </a:t>
            </a:r>
            <a:r>
              <a:rPr lang="en-US" dirty="0" err="1"/>
              <a:t>möchte</a:t>
            </a:r>
            <a:r>
              <a:rPr lang="en-US" dirty="0"/>
              <a:t> ich </a:t>
            </a:r>
            <a:r>
              <a:rPr lang="en-US" dirty="0" err="1"/>
              <a:t>kurz</a:t>
            </a:r>
            <a:r>
              <a:rPr lang="en-US" dirty="0"/>
              <a:t> </a:t>
            </a:r>
            <a:r>
              <a:rPr lang="en-US" dirty="0" err="1"/>
              <a:t>vorstellen</a:t>
            </a:r>
            <a:r>
              <a:rPr lang="en-US" dirty="0"/>
              <a:t>, was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heute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diesem</a:t>
            </a:r>
            <a:r>
              <a:rPr lang="en-US" dirty="0"/>
              <a:t> Thema </a:t>
            </a:r>
            <a:r>
              <a:rPr lang="en-US" dirty="0" err="1"/>
              <a:t>erwartet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Vermehrt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Machine Learning (ML) und </a:t>
            </a:r>
            <a:r>
              <a:rPr lang="en-US" dirty="0" err="1"/>
              <a:t>künstliche</a:t>
            </a:r>
            <a:r>
              <a:rPr lang="en-US" dirty="0"/>
              <a:t> </a:t>
            </a:r>
            <a:r>
              <a:rPr lang="en-US" dirty="0" err="1"/>
              <a:t>Intelligenz</a:t>
            </a:r>
            <a:r>
              <a:rPr lang="en-US" dirty="0"/>
              <a:t> (KI) </a:t>
            </a:r>
            <a:r>
              <a:rPr lang="en-US" dirty="0" err="1"/>
              <a:t>eingesetzt</a:t>
            </a:r>
            <a:r>
              <a:rPr lang="en-US" dirty="0"/>
              <a:t>.</a:t>
            </a:r>
          </a:p>
          <a:p>
            <a:r>
              <a:rPr lang="en-US" dirty="0"/>
              <a:t>Es </a:t>
            </a:r>
            <a:r>
              <a:rPr lang="en-US" dirty="0" err="1"/>
              <a:t>lassen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so </a:t>
            </a:r>
            <a:r>
              <a:rPr lang="en-US" dirty="0" err="1"/>
              <a:t>Echtzeit-Zahlungsströme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Kontodaten</a:t>
            </a:r>
            <a:r>
              <a:rPr lang="en-US" dirty="0"/>
              <a:t> </a:t>
            </a:r>
            <a:r>
              <a:rPr lang="en-US" dirty="0" err="1"/>
              <a:t>auswerten</a:t>
            </a:r>
            <a:r>
              <a:rPr lang="en-US" dirty="0"/>
              <a:t>, um </a:t>
            </a:r>
            <a:r>
              <a:rPr lang="en-US" dirty="0" err="1"/>
              <a:t>subtilere</a:t>
            </a:r>
            <a:r>
              <a:rPr lang="en-US" dirty="0"/>
              <a:t> </a:t>
            </a:r>
            <a:r>
              <a:rPr lang="en-US" dirty="0" err="1"/>
              <a:t>Anzeichen</a:t>
            </a:r>
            <a:r>
              <a:rPr lang="en-US" dirty="0"/>
              <a:t> </a:t>
            </a:r>
            <a:r>
              <a:rPr lang="en-US" dirty="0" err="1"/>
              <a:t>finanzieller</a:t>
            </a:r>
            <a:r>
              <a:rPr lang="en-US" dirty="0"/>
              <a:t> </a:t>
            </a:r>
            <a:r>
              <a:rPr lang="en-US" dirty="0" err="1"/>
              <a:t>Schwierigkeiten</a:t>
            </a:r>
            <a:r>
              <a:rPr lang="en-US" dirty="0"/>
              <a:t> 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abnehmende</a:t>
            </a:r>
            <a:r>
              <a:rPr lang="en-US" dirty="0"/>
              <a:t> </a:t>
            </a:r>
            <a:r>
              <a:rPr lang="en-US" dirty="0" err="1"/>
              <a:t>Kontoguthaben</a:t>
            </a:r>
            <a:r>
              <a:rPr lang="en-US" dirty="0"/>
              <a:t>, </a:t>
            </a:r>
            <a:r>
              <a:rPr lang="en-US" dirty="0" err="1"/>
              <a:t>häufige</a:t>
            </a:r>
            <a:r>
              <a:rPr lang="en-US" dirty="0"/>
              <a:t> </a:t>
            </a:r>
            <a:r>
              <a:rPr lang="en-US" dirty="0" err="1"/>
              <a:t>Überziehungen</a:t>
            </a:r>
            <a:r>
              <a:rPr lang="en-US" dirty="0"/>
              <a:t> </a:t>
            </a:r>
            <a:r>
              <a:rPr lang="en-US" dirty="0" err="1"/>
              <a:t>usw</a:t>
            </a:r>
            <a:r>
              <a:rPr lang="en-US" dirty="0"/>
              <a:t>.,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detektieren</a:t>
            </a:r>
            <a:r>
              <a:rPr lang="en-US" dirty="0"/>
              <a:t>, also </a:t>
            </a:r>
            <a:r>
              <a:rPr lang="en-US" dirty="0" err="1"/>
              <a:t>herauszufinden</a:t>
            </a:r>
            <a:r>
              <a:rPr lang="en-US" dirty="0"/>
              <a:t>.</a:t>
            </a:r>
          </a:p>
          <a:p>
            <a:r>
              <a:rPr lang="en-US" dirty="0"/>
              <a:t>So </a:t>
            </a:r>
            <a:r>
              <a:rPr lang="en-US" dirty="0" err="1"/>
              <a:t>können</a:t>
            </a:r>
            <a:r>
              <a:rPr lang="en-US" dirty="0"/>
              <a:t> Banken </a:t>
            </a:r>
            <a:r>
              <a:rPr lang="en-US" dirty="0" err="1"/>
              <a:t>proaktiv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KI-</a:t>
            </a:r>
            <a:r>
              <a:rPr lang="en-US" dirty="0" err="1"/>
              <a:t>gestützte</a:t>
            </a:r>
            <a:r>
              <a:rPr lang="en-US" dirty="0"/>
              <a:t> </a:t>
            </a:r>
            <a:r>
              <a:rPr lang="en-US" dirty="0" err="1"/>
              <a:t>Frühwarnsysteme</a:t>
            </a:r>
            <a:r>
              <a:rPr lang="en-US" dirty="0"/>
              <a:t> </a:t>
            </a:r>
            <a:r>
              <a:rPr lang="en-US" dirty="0" err="1"/>
              <a:t>Risiken</a:t>
            </a:r>
            <a:r>
              <a:rPr lang="en-US" dirty="0"/>
              <a:t> </a:t>
            </a:r>
            <a:r>
              <a:rPr lang="en-US" dirty="0" err="1"/>
              <a:t>identifizieren</a:t>
            </a:r>
            <a:r>
              <a:rPr lang="en-US" dirty="0"/>
              <a:t> um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handeln</a:t>
            </a:r>
            <a:r>
              <a:rPr lang="en-US" dirty="0"/>
              <a:t>, was die </a:t>
            </a:r>
            <a:r>
              <a:rPr lang="en-US" dirty="0" err="1"/>
              <a:t>Stabilität</a:t>
            </a:r>
            <a:r>
              <a:rPr lang="en-US" dirty="0"/>
              <a:t> des </a:t>
            </a:r>
            <a:r>
              <a:rPr lang="en-US" dirty="0" err="1"/>
              <a:t>Kreditportfolios</a:t>
            </a:r>
            <a:r>
              <a:rPr lang="en-US" dirty="0"/>
              <a:t> </a:t>
            </a:r>
            <a:r>
              <a:rPr lang="en-US" dirty="0" err="1"/>
              <a:t>erhöht</a:t>
            </a:r>
            <a:r>
              <a:rPr lang="en-US" dirty="0"/>
              <a:t>. Zu </a:t>
            </a:r>
            <a:r>
              <a:rPr lang="en-US" dirty="0" err="1"/>
              <a:t>beachten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jedes</a:t>
            </a:r>
            <a:r>
              <a:rPr lang="en-US" dirty="0"/>
              <a:t> Modell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Einklang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OCC </a:t>
            </a:r>
            <a:r>
              <a:rPr lang="en-US" dirty="0" err="1"/>
              <a:t>stehen</a:t>
            </a:r>
            <a:r>
              <a:rPr lang="en-US" dirty="0"/>
              <a:t> muss, was die </a:t>
            </a:r>
            <a:r>
              <a:rPr lang="en-US" dirty="0" err="1"/>
              <a:t>Bafin</a:t>
            </a:r>
            <a:r>
              <a:rPr lang="en-US" dirty="0"/>
              <a:t> der USA </a:t>
            </a:r>
            <a:r>
              <a:rPr lang="en-US" dirty="0" err="1"/>
              <a:t>ist</a:t>
            </a:r>
            <a:r>
              <a:rPr lang="en-US" dirty="0"/>
              <a:t>.</a:t>
            </a:r>
          </a:p>
          <a:p>
            <a:r>
              <a:rPr lang="en-US" dirty="0"/>
              <a:t>Office of the Comptroller of the Currency, Amt für </a:t>
            </a:r>
            <a:r>
              <a:rPr lang="en-US" dirty="0" err="1"/>
              <a:t>Währungsaufsicht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Aufsicht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nationale</a:t>
            </a:r>
            <a:r>
              <a:rPr lang="en-US" dirty="0"/>
              <a:t> Banken und </a:t>
            </a:r>
            <a:r>
              <a:rPr lang="en-US" dirty="0" err="1"/>
              <a:t>Währungsgeschäfte</a:t>
            </a:r>
            <a:endParaRPr lang="en-US" dirty="0"/>
          </a:p>
          <a:p>
            <a:r>
              <a:rPr lang="en-US" dirty="0"/>
              <a:t>So </a:t>
            </a:r>
            <a:r>
              <a:rPr lang="en-US" dirty="0" err="1"/>
              <a:t>liessen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bis </a:t>
            </a:r>
            <a:r>
              <a:rPr lang="en-US" dirty="0" err="1"/>
              <a:t>zu</a:t>
            </a:r>
            <a:r>
              <a:rPr lang="en-US" dirty="0"/>
              <a:t> 70% </a:t>
            </a:r>
            <a:r>
              <a:rPr lang="en-US" dirty="0" err="1"/>
              <a:t>Prüfaufwand</a:t>
            </a:r>
            <a:r>
              <a:rPr lang="en-US" dirty="0"/>
              <a:t> </a:t>
            </a:r>
            <a:r>
              <a:rPr lang="en-US" dirty="0" err="1"/>
              <a:t>einsparen</a:t>
            </a:r>
            <a:r>
              <a:rPr lang="en-US" dirty="0"/>
              <a:t> und die </a:t>
            </a:r>
            <a:r>
              <a:rPr lang="en-US" dirty="0" err="1"/>
              <a:t>freien</a:t>
            </a:r>
            <a:r>
              <a:rPr lang="en-US" dirty="0"/>
              <a:t> </a:t>
            </a:r>
            <a:r>
              <a:rPr lang="en-US" dirty="0" err="1"/>
              <a:t>Kapazitäten</a:t>
            </a:r>
            <a:r>
              <a:rPr lang="en-US" dirty="0"/>
              <a:t> </a:t>
            </a:r>
            <a:r>
              <a:rPr lang="en-US" dirty="0" err="1"/>
              <a:t>wären</a:t>
            </a:r>
            <a:r>
              <a:rPr lang="en-US" dirty="0"/>
              <a:t> da um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Kredite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prüfen</a:t>
            </a:r>
            <a:r>
              <a:rPr lang="en-US" dirty="0"/>
              <a:t>, was den </a:t>
            </a:r>
            <a:r>
              <a:rPr lang="en-US" dirty="0" err="1"/>
              <a:t>Gewinn</a:t>
            </a:r>
            <a:r>
              <a:rPr lang="en-US" dirty="0"/>
              <a:t> </a:t>
            </a:r>
            <a:r>
              <a:rPr lang="en-US" dirty="0" err="1"/>
              <a:t>steigert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gleichzeitiger</a:t>
            </a:r>
            <a:r>
              <a:rPr lang="en-US" dirty="0"/>
              <a:t> </a:t>
            </a:r>
            <a:r>
              <a:rPr lang="en-US" dirty="0" err="1"/>
              <a:t>Redizierung</a:t>
            </a:r>
            <a:r>
              <a:rPr lang="en-US" dirty="0"/>
              <a:t> der Kosten..</a:t>
            </a:r>
          </a:p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das </a:t>
            </a:r>
            <a:r>
              <a:rPr lang="en-US" dirty="0" err="1"/>
              <a:t>Fazit</a:t>
            </a:r>
            <a:r>
              <a:rPr lang="en-US" dirty="0"/>
              <a:t>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Hier </a:t>
            </a:r>
            <a:r>
              <a:rPr lang="en-US" dirty="0" err="1"/>
              <a:t>ist</a:t>
            </a:r>
            <a:r>
              <a:rPr lang="en-US" dirty="0"/>
              <a:t> die </a:t>
            </a:r>
            <a:r>
              <a:rPr lang="en-US" dirty="0" err="1"/>
              <a:t>aktuelle</a:t>
            </a:r>
            <a:r>
              <a:rPr lang="en-US" dirty="0"/>
              <a:t> Query (</a:t>
            </a:r>
            <a:r>
              <a:rPr lang="en-US" dirty="0" err="1"/>
              <a:t>Abfrage</a:t>
            </a:r>
            <a:r>
              <a:rPr lang="en-US" dirty="0"/>
              <a:t>),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MySQL, die am Ende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jeden</a:t>
            </a:r>
            <a:r>
              <a:rPr lang="en-US" dirty="0"/>
              <a:t> </a:t>
            </a:r>
            <a:r>
              <a:rPr lang="en-US" dirty="0" err="1"/>
              <a:t>Kreditgespräches</a:t>
            </a:r>
            <a:r>
              <a:rPr lang="en-US" dirty="0"/>
              <a:t> die </a:t>
            </a:r>
            <a:r>
              <a:rPr lang="en-US" dirty="0" err="1"/>
              <a:t>Entscheidung</a:t>
            </a:r>
            <a:r>
              <a:rPr lang="en-US" dirty="0"/>
              <a:t> </a:t>
            </a:r>
            <a:r>
              <a:rPr lang="en-US" dirty="0" err="1"/>
              <a:t>durchläuft</a:t>
            </a:r>
            <a:endParaRPr lang="en-US" dirty="0"/>
          </a:p>
          <a:p>
            <a:endParaRPr lang="en-US" dirty="0"/>
          </a:p>
          <a:p>
            <a:r>
              <a:rPr lang="en-US" dirty="0"/>
              <a:t>Und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Risikoergebnis</a:t>
            </a:r>
            <a:r>
              <a:rPr lang="en-US" dirty="0"/>
              <a:t> </a:t>
            </a:r>
            <a:r>
              <a:rPr lang="en-US" dirty="0" err="1"/>
              <a:t>ausgibt</a:t>
            </a:r>
            <a:r>
              <a:rPr lang="en-US" dirty="0"/>
              <a:t>. Kein Mitarbeiter, </a:t>
            </a:r>
            <a:r>
              <a:rPr lang="en-US" dirty="0" err="1"/>
              <a:t>ausser</a:t>
            </a:r>
            <a:r>
              <a:rPr lang="en-US" dirty="0"/>
              <a:t> die </a:t>
            </a:r>
            <a:r>
              <a:rPr lang="en-US" dirty="0" err="1"/>
              <a:t>Bereichsleiter</a:t>
            </a:r>
            <a:r>
              <a:rPr lang="en-US" dirty="0"/>
              <a:t> von Credit Risk,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Overwrite, </a:t>
            </a:r>
            <a:r>
              <a:rPr lang="en-US" dirty="0" err="1"/>
              <a:t>bedeutet</a:t>
            </a:r>
            <a:r>
              <a:rPr lang="en-US" dirty="0"/>
              <a:t>, </a:t>
            </a:r>
            <a:r>
              <a:rPr lang="en-US" dirty="0" err="1"/>
              <a:t>ausser</a:t>
            </a:r>
            <a:endParaRPr lang="en-US" dirty="0"/>
          </a:p>
          <a:p>
            <a:endParaRPr lang="en-US" dirty="0"/>
          </a:p>
          <a:p>
            <a:r>
              <a:rPr lang="en-US" dirty="0"/>
              <a:t>der </a:t>
            </a:r>
            <a:r>
              <a:rPr lang="en-US" dirty="0" err="1"/>
              <a:t>erwähnte</a:t>
            </a:r>
            <a:r>
              <a:rPr lang="en-US" dirty="0"/>
              <a:t> </a:t>
            </a:r>
            <a:r>
              <a:rPr lang="en-US" dirty="0" err="1"/>
              <a:t>Personenkreis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keiner</a:t>
            </a:r>
            <a:r>
              <a:rPr lang="en-US" dirty="0"/>
              <a:t> </a:t>
            </a:r>
            <a:r>
              <a:rPr lang="en-US"/>
              <a:t>gegen</a:t>
            </a:r>
            <a:r>
              <a:rPr lang="en-US" dirty="0"/>
              <a:t> das System </a:t>
            </a:r>
            <a:r>
              <a:rPr lang="en-US" dirty="0" err="1"/>
              <a:t>entscheiden</a:t>
            </a:r>
            <a:r>
              <a:rPr lang="en-US" dirty="0"/>
              <a:t>. </a:t>
            </a:r>
            <a:r>
              <a:rPr lang="en-US" dirty="0" err="1"/>
              <a:t>Manipulierungen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faktisch</a:t>
            </a:r>
            <a:r>
              <a:rPr lang="en-US" dirty="0"/>
              <a:t> </a:t>
            </a:r>
            <a:r>
              <a:rPr lang="en-US" dirty="0" err="1"/>
              <a:t>ausgeschlossen</a:t>
            </a:r>
            <a:r>
              <a:rPr lang="en-US" dirty="0"/>
              <a:t>. – Video --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Haben Sie </a:t>
            </a:r>
            <a:r>
              <a:rPr lang="en-US" dirty="0" err="1"/>
              <a:t>sich</a:t>
            </a:r>
            <a:r>
              <a:rPr lang="en-US" dirty="0"/>
              <a:t> die Zahl </a:t>
            </a:r>
            <a:r>
              <a:rPr lang="en-US" dirty="0" err="1"/>
              <a:t>vorhin</a:t>
            </a:r>
            <a:r>
              <a:rPr lang="en-US" dirty="0"/>
              <a:t> </a:t>
            </a:r>
            <a:r>
              <a:rPr lang="en-US" dirty="0" err="1"/>
              <a:t>aufgeschrieben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gemerkt</a:t>
            </a:r>
            <a:r>
              <a:rPr lang="en-US" dirty="0"/>
              <a:t>? Wir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5745 </a:t>
            </a:r>
            <a:r>
              <a:rPr lang="en-US" dirty="0" err="1"/>
              <a:t>Fälle</a:t>
            </a:r>
            <a:r>
              <a:rPr lang="en-US" dirty="0"/>
              <a:t> </a:t>
            </a:r>
            <a:r>
              <a:rPr lang="en-US" dirty="0" err="1"/>
              <a:t>aussortiert</a:t>
            </a:r>
            <a:r>
              <a:rPr lang="en-US" dirty="0"/>
              <a:t>, 1970 </a:t>
            </a:r>
            <a:r>
              <a:rPr lang="en-US" dirty="0" err="1"/>
              <a:t>Fälle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von bester </a:t>
            </a:r>
            <a:r>
              <a:rPr lang="en-US" dirty="0" err="1"/>
              <a:t>Bonität</a:t>
            </a:r>
            <a:r>
              <a:rPr lang="en-US" dirty="0"/>
              <a:t> und </a:t>
            </a:r>
            <a:r>
              <a:rPr lang="en-US" dirty="0" err="1"/>
              <a:t>sollten</a:t>
            </a:r>
            <a:r>
              <a:rPr lang="en-US" dirty="0"/>
              <a:t> den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Zinssatz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, </a:t>
            </a:r>
            <a:r>
              <a:rPr lang="en-US" dirty="0" err="1"/>
              <a:t>z.B</a:t>
            </a:r>
            <a:r>
              <a:rPr lang="en-US" dirty="0"/>
              <a:t> 6% p.a.</a:t>
            </a:r>
          </a:p>
          <a:p>
            <a:endParaRPr lang="en-US" dirty="0"/>
          </a:p>
          <a:p>
            <a:r>
              <a:rPr lang="en-US" dirty="0"/>
              <a:t>Gelb hat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höheren</a:t>
            </a:r>
            <a:r>
              <a:rPr lang="en-US" dirty="0"/>
              <a:t> </a:t>
            </a:r>
            <a:r>
              <a:rPr lang="en-US" dirty="0" err="1"/>
              <a:t>Zinssatz</a:t>
            </a:r>
            <a:r>
              <a:rPr lang="en-US" dirty="0"/>
              <a:t> von z. B. 7% p.a.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Kriterium</a:t>
            </a:r>
            <a:r>
              <a:rPr lang="en-US" dirty="0"/>
              <a:t> </a:t>
            </a:r>
            <a:r>
              <a:rPr lang="en-US" dirty="0" err="1"/>
              <a:t>gelb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alle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grün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sollte</a:t>
            </a:r>
            <a:r>
              <a:rPr lang="en-US" dirty="0"/>
              <a:t> der </a:t>
            </a:r>
            <a:r>
              <a:rPr lang="en-US" dirty="0" err="1"/>
              <a:t>Zinssatz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um 0,25% p.a. </a:t>
            </a:r>
            <a:r>
              <a:rPr lang="en-US" dirty="0" err="1"/>
              <a:t>steigen</a:t>
            </a:r>
            <a:r>
              <a:rPr lang="en-US" dirty="0"/>
              <a:t>. Für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Kriterium</a:t>
            </a:r>
            <a:r>
              <a:rPr lang="en-US" dirty="0"/>
              <a:t> was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gelb</a:t>
            </a:r>
            <a:r>
              <a:rPr lang="en-US" dirty="0"/>
              <a:t> </a:t>
            </a:r>
            <a:r>
              <a:rPr lang="en-US" dirty="0" err="1"/>
              <a:t>hinzu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 </a:t>
            </a:r>
            <a:r>
              <a:rPr lang="en-US" dirty="0" err="1"/>
              <a:t>steigt</a:t>
            </a:r>
            <a:r>
              <a:rPr lang="en-US" dirty="0"/>
              <a:t> der Zins um </a:t>
            </a:r>
            <a:r>
              <a:rPr lang="en-US" dirty="0" err="1"/>
              <a:t>weitere</a:t>
            </a:r>
            <a:r>
              <a:rPr lang="en-US" dirty="0"/>
              <a:t> 0,25% p.a. Bei 7 </a:t>
            </a:r>
            <a:r>
              <a:rPr lang="en-US" dirty="0" err="1"/>
              <a:t>Kriterien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also </a:t>
            </a:r>
          </a:p>
          <a:p>
            <a:endParaRPr lang="en-US" dirty="0"/>
          </a:p>
          <a:p>
            <a:r>
              <a:rPr lang="en-US" dirty="0"/>
              <a:t>maximal 6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hinzukommen</a:t>
            </a:r>
            <a:r>
              <a:rPr lang="en-US" dirty="0"/>
              <a:t>, bis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8,5% p.a. </a:t>
            </a:r>
            <a:r>
              <a:rPr lang="en-US" dirty="0" err="1"/>
              <a:t>enden</a:t>
            </a:r>
            <a:r>
              <a:rPr lang="en-US" dirty="0"/>
              <a:t>. Alle 7 </a:t>
            </a:r>
            <a:r>
              <a:rPr lang="en-US" dirty="0" err="1"/>
              <a:t>Kriterien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gelb</a:t>
            </a:r>
            <a:r>
              <a:rPr lang="en-US" dirty="0"/>
              <a:t>. Für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Kriterium</a:t>
            </a:r>
            <a:r>
              <a:rPr lang="en-US" dirty="0"/>
              <a:t> was </a:t>
            </a:r>
            <a:r>
              <a:rPr lang="en-US" dirty="0" err="1"/>
              <a:t>mit</a:t>
            </a:r>
            <a:r>
              <a:rPr lang="en-US" dirty="0"/>
              <a:t> rot bis maximal 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Kriterien</a:t>
            </a:r>
            <a:r>
              <a:rPr lang="en-US" dirty="0"/>
              <a:t> </a:t>
            </a:r>
            <a:r>
              <a:rPr lang="en-US" dirty="0" err="1"/>
              <a:t>hinzu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,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Aufschlag</a:t>
            </a:r>
            <a:r>
              <a:rPr lang="en-US" dirty="0"/>
              <a:t> von </a:t>
            </a:r>
            <a:r>
              <a:rPr lang="en-US" dirty="0" err="1"/>
              <a:t>jeweils</a:t>
            </a:r>
            <a:r>
              <a:rPr lang="en-US" dirty="0"/>
              <a:t> 0,5% p.a. max also 1,5 % p.a. und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laufen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10% p.a. </a:t>
            </a:r>
            <a:r>
              <a:rPr lang="en-US" dirty="0" err="1"/>
              <a:t>aus.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Marktzins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das System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angepasst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das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Sache des Herrn Dr. Schinkel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Vorstandsmitglied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Vielen</a:t>
            </a:r>
            <a:r>
              <a:rPr lang="en-US" dirty="0"/>
              <a:t> Dank für die </a:t>
            </a:r>
            <a:r>
              <a:rPr lang="en-US" dirty="0" err="1"/>
              <a:t>Aufmerksamkeit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schaffen das und bringen unsere Bank wieder nach vorne, gemeinsam als Team. Ich glaube an Sie alle, nehmen Sie die Neuerungen positiv an. WE CAN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4408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Wie Sie ja alle Wissen </a:t>
            </a:r>
            <a:r>
              <a:rPr lang="en-US" dirty="0" err="1"/>
              <a:t>steht</a:t>
            </a:r>
            <a:r>
              <a:rPr lang="en-US" dirty="0"/>
              <a:t> es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rosig</a:t>
            </a:r>
            <a:r>
              <a:rPr lang="en-US" dirty="0"/>
              <a:t> um </a:t>
            </a:r>
            <a:r>
              <a:rPr lang="en-US" dirty="0" err="1"/>
              <a:t>unsere</a:t>
            </a:r>
            <a:r>
              <a:rPr lang="en-US" dirty="0"/>
              <a:t> Bank. Wir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Schwierigkeiten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dem </a:t>
            </a:r>
            <a:r>
              <a:rPr lang="en-US" dirty="0" err="1"/>
              <a:t>Kreditportfolio</a:t>
            </a:r>
            <a:r>
              <a:rPr lang="en-US" dirty="0"/>
              <a:t> und das </a:t>
            </a:r>
            <a:r>
              <a:rPr lang="en-US" dirty="0" err="1"/>
              <a:t>wollen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ändern</a:t>
            </a:r>
            <a:r>
              <a:rPr lang="en-US" dirty="0"/>
              <a:t>. </a:t>
            </a:r>
          </a:p>
          <a:p>
            <a:r>
              <a:rPr lang="en-US" dirty="0"/>
              <a:t>Darum </a:t>
            </a:r>
            <a:r>
              <a:rPr lang="en-US" dirty="0" err="1"/>
              <a:t>gebe</a:t>
            </a:r>
            <a:r>
              <a:rPr lang="en-US" dirty="0"/>
              <a:t> ich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kurze</a:t>
            </a:r>
            <a:r>
              <a:rPr lang="en-US" dirty="0"/>
              <a:t> </a:t>
            </a:r>
            <a:r>
              <a:rPr lang="en-US" dirty="0" err="1"/>
              <a:t>Einleitung</a:t>
            </a:r>
            <a:r>
              <a:rPr lang="en-US" dirty="0"/>
              <a:t>,</a:t>
            </a:r>
          </a:p>
          <a:p>
            <a:r>
              <a:rPr lang="en-US" dirty="0" err="1"/>
              <a:t>werde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das Ziel der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formulieren</a:t>
            </a:r>
            <a:r>
              <a:rPr lang="en-US" dirty="0"/>
              <a:t> und </a:t>
            </a:r>
            <a:r>
              <a:rPr lang="en-US" dirty="0" err="1"/>
              <a:t>zeige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Datenanalyse</a:t>
            </a:r>
            <a:r>
              <a:rPr lang="en-US" dirty="0"/>
              <a:t> für </a:t>
            </a:r>
            <a:r>
              <a:rPr lang="en-US" dirty="0" err="1"/>
              <a:t>Kreditvergabe</a:t>
            </a:r>
            <a:r>
              <a:rPr lang="en-US" dirty="0"/>
              <a:t> und Pricing auf.</a:t>
            </a:r>
          </a:p>
          <a:p>
            <a:r>
              <a:rPr lang="en-US" dirty="0" err="1"/>
              <a:t>Benenne</a:t>
            </a:r>
            <a:r>
              <a:rPr lang="en-US" dirty="0"/>
              <a:t> </a:t>
            </a:r>
            <a:r>
              <a:rPr lang="en-US" dirty="0" err="1"/>
              <a:t>Auffälligkeiten</a:t>
            </a:r>
            <a:r>
              <a:rPr lang="en-US" dirty="0"/>
              <a:t> und </a:t>
            </a:r>
            <a:r>
              <a:rPr lang="en-US" dirty="0" err="1"/>
              <a:t>Vergleiche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externen</a:t>
            </a:r>
            <a:r>
              <a:rPr lang="en-US" dirty="0"/>
              <a:t> Zahlen</a:t>
            </a:r>
          </a:p>
          <a:p>
            <a:r>
              <a:rPr lang="en-US" dirty="0" err="1"/>
              <a:t>Anschliessend</a:t>
            </a:r>
            <a:r>
              <a:rPr lang="en-US" dirty="0"/>
              <a:t> </a:t>
            </a:r>
            <a:r>
              <a:rPr lang="en-US" dirty="0" err="1"/>
              <a:t>komme</a:t>
            </a:r>
            <a:r>
              <a:rPr lang="en-US" dirty="0"/>
              <a:t> ich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Kreditüberwachung</a:t>
            </a:r>
            <a:endParaRPr lang="en-US" dirty="0"/>
          </a:p>
          <a:p>
            <a:r>
              <a:rPr lang="en-US" dirty="0"/>
              <a:t>und </a:t>
            </a:r>
            <a:r>
              <a:rPr lang="en-US" dirty="0" err="1"/>
              <a:t>gebe</a:t>
            </a:r>
            <a:r>
              <a:rPr lang="en-US" dirty="0"/>
              <a:t> </a:t>
            </a:r>
            <a:r>
              <a:rPr lang="en-US" dirty="0" err="1"/>
              <a:t>Handlungsempfehlungen</a:t>
            </a:r>
            <a:r>
              <a:rPr lang="en-US" dirty="0"/>
              <a:t>, bevor ich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Fazit</a:t>
            </a:r>
            <a:r>
              <a:rPr lang="en-US" dirty="0"/>
              <a:t> </a:t>
            </a:r>
            <a:r>
              <a:rPr lang="en-US" dirty="0" err="1"/>
              <a:t>komme</a:t>
            </a:r>
            <a:r>
              <a:rPr lang="en-US" dirty="0"/>
              <a:t>.</a:t>
            </a:r>
          </a:p>
          <a:p>
            <a:r>
              <a:rPr lang="en-US" dirty="0" err="1"/>
              <a:t>Anschliessend</a:t>
            </a:r>
            <a:r>
              <a:rPr lang="en-US" dirty="0"/>
              <a:t> </a:t>
            </a:r>
            <a:r>
              <a:rPr lang="en-US" dirty="0" err="1"/>
              <a:t>stehe</a:t>
            </a:r>
            <a:r>
              <a:rPr lang="en-US" dirty="0"/>
              <a:t> ich gerne für </a:t>
            </a:r>
            <a:r>
              <a:rPr lang="en-US" dirty="0" err="1"/>
              <a:t>Fragen</a:t>
            </a:r>
            <a:r>
              <a:rPr lang="en-US" dirty="0"/>
              <a:t> und </a:t>
            </a:r>
            <a:r>
              <a:rPr lang="en-US" dirty="0" err="1"/>
              <a:t>Diskusionen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Verfügung</a:t>
            </a:r>
            <a:endParaRPr lang="en-US" dirty="0"/>
          </a:p>
          <a:p>
            <a:r>
              <a:rPr lang="en-US" dirty="0"/>
              <a:t>Also </a:t>
            </a:r>
            <a:r>
              <a:rPr lang="en-US" dirty="0" err="1"/>
              <a:t>möchte</a:t>
            </a:r>
            <a:r>
              <a:rPr lang="en-US" dirty="0"/>
              <a:t> ich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folgende</a:t>
            </a:r>
            <a:r>
              <a:rPr lang="en-US" dirty="0"/>
              <a:t> Situation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Einleitung</a:t>
            </a:r>
            <a:r>
              <a:rPr lang="en-US" dirty="0"/>
              <a:t> </a:t>
            </a:r>
            <a:r>
              <a:rPr lang="en-US" dirty="0" err="1"/>
              <a:t>schildern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1. Satz,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die </a:t>
            </a:r>
            <a:r>
              <a:rPr lang="en-US" dirty="0" err="1"/>
              <a:t>Vollständigkeit</a:t>
            </a:r>
            <a:r>
              <a:rPr lang="en-US" dirty="0"/>
              <a:t> der Daten </a:t>
            </a:r>
            <a:r>
              <a:rPr lang="en-US" dirty="0" err="1"/>
              <a:t>geprüft</a:t>
            </a:r>
            <a:r>
              <a:rPr lang="en-US" dirty="0"/>
              <a:t> und </a:t>
            </a:r>
            <a:r>
              <a:rPr lang="en-US" dirty="0" err="1"/>
              <a:t>festgestellt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Datenlücken</a:t>
            </a:r>
            <a:r>
              <a:rPr lang="en-US" dirty="0"/>
              <a:t> </a:t>
            </a:r>
            <a:r>
              <a:rPr lang="en-US" dirty="0" err="1"/>
              <a:t>vorlagen</a:t>
            </a:r>
            <a:r>
              <a:rPr lang="en-US" dirty="0"/>
              <a:t>. Nach </a:t>
            </a:r>
            <a:r>
              <a:rPr lang="en-US" dirty="0" err="1"/>
              <a:t>Rücksprache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Leiter der </a:t>
            </a:r>
            <a:r>
              <a:rPr lang="en-US" dirty="0" err="1"/>
              <a:t>Kreditabteilung</a:t>
            </a:r>
            <a:r>
              <a:rPr lang="en-US" dirty="0"/>
              <a:t>, Herrn Hellmich, </a:t>
            </a:r>
            <a:r>
              <a:rPr lang="en-US" dirty="0" err="1"/>
              <a:t>konnten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alle </a:t>
            </a:r>
            <a:r>
              <a:rPr lang="en-US" dirty="0" err="1"/>
              <a:t>Lücken</a:t>
            </a:r>
            <a:r>
              <a:rPr lang="en-US" dirty="0"/>
              <a:t> </a:t>
            </a:r>
            <a:r>
              <a:rPr lang="en-US" dirty="0" err="1"/>
              <a:t>geschlosssen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was auf </a:t>
            </a:r>
            <a:r>
              <a:rPr lang="en-US" dirty="0" err="1"/>
              <a:t>einen</a:t>
            </a:r>
            <a:r>
              <a:rPr lang="en-US" dirty="0"/>
              <a:t> Hack-Angriff von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Wochen</a:t>
            </a:r>
            <a:r>
              <a:rPr lang="en-US" dirty="0"/>
              <a:t> </a:t>
            </a:r>
            <a:r>
              <a:rPr lang="en-US" dirty="0" err="1"/>
              <a:t>zurückzuführen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. </a:t>
            </a:r>
          </a:p>
          <a:p>
            <a:r>
              <a:rPr lang="en-US" dirty="0"/>
              <a:t>Die </a:t>
            </a:r>
            <a:r>
              <a:rPr lang="en-US" dirty="0" err="1"/>
              <a:t>Spalten</a:t>
            </a:r>
            <a:r>
              <a:rPr lang="en-US" dirty="0"/>
              <a:t> </a:t>
            </a:r>
            <a:r>
              <a:rPr lang="en-US" dirty="0" err="1"/>
              <a:t>Zinssatz</a:t>
            </a:r>
            <a:r>
              <a:rPr lang="en-US" dirty="0"/>
              <a:t> und </a:t>
            </a:r>
            <a:r>
              <a:rPr lang="en-US" dirty="0" err="1"/>
              <a:t>Beschäftigungsdauer</a:t>
            </a:r>
            <a:r>
              <a:rPr lang="en-US" dirty="0"/>
              <a:t> </a:t>
            </a:r>
            <a:r>
              <a:rPr lang="en-US" dirty="0" err="1"/>
              <a:t>waren</a:t>
            </a:r>
            <a:r>
              <a:rPr lang="en-US" dirty="0"/>
              <a:t> </a:t>
            </a:r>
            <a:r>
              <a:rPr lang="en-US" dirty="0" err="1"/>
              <a:t>betroffen</a:t>
            </a:r>
            <a:r>
              <a:rPr lang="en-US" dirty="0"/>
              <a:t>. Unter </a:t>
            </a:r>
            <a:r>
              <a:rPr lang="en-US" dirty="0" err="1"/>
              <a:t>anderem</a:t>
            </a:r>
            <a:r>
              <a:rPr lang="en-US" dirty="0"/>
              <a:t> </a:t>
            </a:r>
            <a:r>
              <a:rPr lang="en-US" dirty="0" err="1"/>
              <a:t>fehlten</a:t>
            </a:r>
            <a:r>
              <a:rPr lang="en-US" dirty="0"/>
              <a:t> </a:t>
            </a:r>
            <a:r>
              <a:rPr lang="en-US" dirty="0" err="1"/>
              <a:t>Zinssätze</a:t>
            </a:r>
            <a:r>
              <a:rPr lang="en-US" dirty="0"/>
              <a:t> </a:t>
            </a:r>
            <a:r>
              <a:rPr lang="en-US" dirty="0" err="1"/>
              <a:t>welche</a:t>
            </a:r>
            <a:r>
              <a:rPr lang="en-US" dirty="0"/>
              <a:t> ich pro </a:t>
            </a:r>
            <a:r>
              <a:rPr lang="en-US" dirty="0" err="1"/>
              <a:t>Kreditklasse</a:t>
            </a:r>
            <a:r>
              <a:rPr lang="en-US" dirty="0"/>
              <a:t> von A bis G den </a:t>
            </a:r>
            <a:r>
              <a:rPr lang="en-US" dirty="0" err="1"/>
              <a:t>Durschschnitt</a:t>
            </a:r>
            <a:r>
              <a:rPr lang="en-US" dirty="0"/>
              <a:t> </a:t>
            </a:r>
            <a:r>
              <a:rPr lang="en-US" dirty="0" err="1"/>
              <a:t>errechnet</a:t>
            </a:r>
            <a:r>
              <a:rPr lang="en-US" dirty="0"/>
              <a:t> und </a:t>
            </a:r>
            <a:r>
              <a:rPr lang="en-US" dirty="0" err="1"/>
              <a:t>dementsprechend</a:t>
            </a:r>
            <a:r>
              <a:rPr lang="en-US" dirty="0"/>
              <a:t> die </a:t>
            </a:r>
            <a:r>
              <a:rPr lang="en-US" dirty="0" err="1"/>
              <a:t>Lücken</a:t>
            </a:r>
            <a:r>
              <a:rPr lang="en-US" dirty="0"/>
              <a:t> </a:t>
            </a:r>
            <a:r>
              <a:rPr lang="en-US" dirty="0" err="1"/>
              <a:t>gefüllt</a:t>
            </a:r>
            <a:r>
              <a:rPr lang="en-US" dirty="0"/>
              <a:t> </a:t>
            </a:r>
            <a:r>
              <a:rPr lang="en-US" dirty="0" err="1"/>
              <a:t>habe</a:t>
            </a:r>
            <a:endParaRPr lang="en-US" dirty="0"/>
          </a:p>
          <a:p>
            <a:r>
              <a:rPr lang="en-US" dirty="0"/>
              <a:t>Herr Hellmich </a:t>
            </a:r>
            <a:r>
              <a:rPr lang="en-US" dirty="0" err="1"/>
              <a:t>erläuterte</a:t>
            </a:r>
            <a:r>
              <a:rPr lang="en-US" dirty="0"/>
              <a:t> mir, die </a:t>
            </a:r>
            <a:r>
              <a:rPr lang="en-US" dirty="0" err="1"/>
              <a:t>Lücken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Beschäftigungsdauer</a:t>
            </a:r>
            <a:r>
              <a:rPr lang="en-US" dirty="0"/>
              <a:t> </a:t>
            </a:r>
            <a:r>
              <a:rPr lang="en-US" dirty="0" err="1"/>
              <a:t>bedeuten</a:t>
            </a:r>
            <a:r>
              <a:rPr lang="en-US" dirty="0"/>
              <a:t> </a:t>
            </a:r>
            <a:r>
              <a:rPr lang="en-US" dirty="0" err="1"/>
              <a:t>eigentlich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Beschäftigungsdauer</a:t>
            </a:r>
            <a:r>
              <a:rPr lang="en-US" dirty="0"/>
              <a:t> </a:t>
            </a:r>
            <a:r>
              <a:rPr lang="en-US" dirty="0" err="1"/>
              <a:t>unter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Jahr und </a:t>
            </a:r>
            <a:r>
              <a:rPr lang="en-US" dirty="0" err="1"/>
              <a:t>müssten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0 </a:t>
            </a:r>
            <a:r>
              <a:rPr lang="en-US" dirty="0" err="1"/>
              <a:t>ergänzt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was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erledigt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. </a:t>
            </a:r>
            <a:r>
              <a:rPr lang="en-US" dirty="0" err="1"/>
              <a:t>Abschliessend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die  </a:t>
            </a:r>
            <a:r>
              <a:rPr lang="en-US" dirty="0" err="1"/>
              <a:t>Spalten</a:t>
            </a:r>
            <a:r>
              <a:rPr lang="en-US" dirty="0"/>
              <a:t> in den </a:t>
            </a:r>
            <a:r>
              <a:rPr lang="en-US" dirty="0" err="1"/>
              <a:t>Datentyp</a:t>
            </a:r>
            <a:r>
              <a:rPr lang="en-US" dirty="0"/>
              <a:t> </a:t>
            </a:r>
            <a:r>
              <a:rPr lang="en-US" dirty="0" err="1"/>
              <a:t>Dezimal</a:t>
            </a:r>
            <a:r>
              <a:rPr lang="en-US" dirty="0"/>
              <a:t> auf 2 </a:t>
            </a:r>
            <a:r>
              <a:rPr lang="en-US" dirty="0" err="1"/>
              <a:t>Nachkommastellen</a:t>
            </a:r>
            <a:r>
              <a:rPr lang="en-US" dirty="0"/>
              <a:t> </a:t>
            </a:r>
            <a:r>
              <a:rPr lang="en-US" dirty="0" err="1"/>
              <a:t>umgewandelt</a:t>
            </a:r>
            <a:endParaRPr lang="en-US" dirty="0"/>
          </a:p>
          <a:p>
            <a:r>
              <a:rPr lang="en-US" dirty="0" err="1"/>
              <a:t>kommen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Ziel der </a:t>
            </a:r>
            <a:r>
              <a:rPr lang="en-US" dirty="0" err="1"/>
              <a:t>Analyse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Ziel der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es ...</a:t>
            </a:r>
          </a:p>
          <a:p>
            <a:endParaRPr lang="en-US" dirty="0"/>
          </a:p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kurzer</a:t>
            </a:r>
            <a:r>
              <a:rPr lang="en-US" dirty="0"/>
              <a:t> </a:t>
            </a:r>
            <a:r>
              <a:rPr lang="en-US" dirty="0" err="1"/>
              <a:t>Überblick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unseren</a:t>
            </a:r>
            <a:r>
              <a:rPr lang="en-US" dirty="0"/>
              <a:t> </a:t>
            </a:r>
            <a:r>
              <a:rPr lang="en-US" dirty="0" err="1"/>
              <a:t>Kreditzahlen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zunächst</a:t>
            </a:r>
            <a:r>
              <a:rPr lang="en-US" dirty="0"/>
              <a:t> </a:t>
            </a:r>
            <a:r>
              <a:rPr lang="en-US" dirty="0" err="1"/>
              <a:t>schauen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das </a:t>
            </a:r>
            <a:r>
              <a:rPr lang="en-US" dirty="0" err="1"/>
              <a:t>Kreditvolumen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Altersklassen</a:t>
            </a:r>
            <a:r>
              <a:rPr lang="en-US" dirty="0"/>
              <a:t> an, </a:t>
            </a:r>
            <a:r>
              <a:rPr lang="en-US" dirty="0" err="1"/>
              <a:t>dabei</a:t>
            </a:r>
            <a:r>
              <a:rPr lang="en-US" dirty="0"/>
              <a:t> </a:t>
            </a:r>
            <a:r>
              <a:rPr lang="en-US" dirty="0" err="1"/>
              <a:t>stellen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fest, </a:t>
            </a:r>
            <a:r>
              <a:rPr lang="en-US" dirty="0" err="1"/>
              <a:t>daß</a:t>
            </a:r>
            <a:r>
              <a:rPr lang="en-US" dirty="0"/>
              <a:t> </a:t>
            </a:r>
            <a:r>
              <a:rPr lang="en-US" dirty="0" err="1"/>
              <a:t>nahezu</a:t>
            </a:r>
            <a:r>
              <a:rPr lang="en-US" dirty="0"/>
              <a:t> 100% des </a:t>
            </a:r>
            <a:r>
              <a:rPr lang="en-US" dirty="0" err="1"/>
              <a:t>Kreditumsatzes</a:t>
            </a:r>
            <a:r>
              <a:rPr lang="en-US" dirty="0"/>
              <a:t> in den </a:t>
            </a:r>
            <a:r>
              <a:rPr lang="en-US" dirty="0" err="1"/>
              <a:t>Altersgruppen</a:t>
            </a:r>
            <a:r>
              <a:rPr lang="en-US" dirty="0"/>
              <a:t> 20 bis 54 </a:t>
            </a:r>
            <a:r>
              <a:rPr lang="en-US" dirty="0" err="1"/>
              <a:t>stattfindet</a:t>
            </a:r>
            <a:endParaRPr lang="en-US" dirty="0"/>
          </a:p>
          <a:p>
            <a:r>
              <a:rPr lang="en-US" dirty="0" err="1"/>
              <a:t>Schauen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das </a:t>
            </a:r>
            <a:r>
              <a:rPr lang="en-US" dirty="0" err="1"/>
              <a:t>Kreditvolumen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Kreditklassen</a:t>
            </a:r>
            <a:r>
              <a:rPr lang="en-US" dirty="0"/>
              <a:t> an. Hier </a:t>
            </a:r>
            <a:r>
              <a:rPr lang="en-US" dirty="0" err="1"/>
              <a:t>findet</a:t>
            </a:r>
            <a:r>
              <a:rPr lang="en-US" dirty="0"/>
              <a:t> der </a:t>
            </a:r>
            <a:r>
              <a:rPr lang="en-US" dirty="0" err="1"/>
              <a:t>Umsatz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82% in den </a:t>
            </a:r>
            <a:r>
              <a:rPr lang="en-US" dirty="0" err="1"/>
              <a:t>Kreditklassen</a:t>
            </a:r>
            <a:r>
              <a:rPr lang="en-US" dirty="0"/>
              <a:t> A, B, und C </a:t>
            </a:r>
            <a:r>
              <a:rPr lang="en-US" dirty="0" err="1"/>
              <a:t>statt</a:t>
            </a:r>
            <a:endParaRPr lang="en-US" dirty="0"/>
          </a:p>
          <a:p>
            <a:r>
              <a:rPr lang="en-US" dirty="0" err="1"/>
              <a:t>Ausfallrate</a:t>
            </a:r>
            <a:r>
              <a:rPr lang="en-US" dirty="0"/>
              <a:t> in Klassen A + B = 0</a:t>
            </a:r>
          </a:p>
          <a:p>
            <a:r>
              <a:rPr lang="en-US" dirty="0" err="1"/>
              <a:t>Bedeutet</a:t>
            </a:r>
            <a:r>
              <a:rPr lang="en-US" dirty="0"/>
              <a:t>, </a:t>
            </a:r>
            <a:r>
              <a:rPr lang="en-US" dirty="0" err="1"/>
              <a:t>keiner</a:t>
            </a:r>
            <a:r>
              <a:rPr lang="en-US" dirty="0"/>
              <a:t> in </a:t>
            </a:r>
            <a:r>
              <a:rPr lang="en-US" dirty="0" err="1"/>
              <a:t>diesen</a:t>
            </a:r>
            <a:r>
              <a:rPr lang="en-US" dirty="0"/>
              <a:t> Klassen </a:t>
            </a:r>
            <a:r>
              <a:rPr lang="en-US" dirty="0" err="1"/>
              <a:t>hatte</a:t>
            </a:r>
            <a:r>
              <a:rPr lang="en-US" dirty="0"/>
              <a:t> </a:t>
            </a:r>
            <a:r>
              <a:rPr lang="en-US" dirty="0" err="1"/>
              <a:t>früher</a:t>
            </a:r>
            <a:r>
              <a:rPr lang="en-US" dirty="0"/>
              <a:t> </a:t>
            </a:r>
            <a:r>
              <a:rPr lang="en-US" dirty="0" err="1"/>
              <a:t>schonmal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Kreditausfall</a:t>
            </a:r>
            <a:r>
              <a:rPr lang="en-US" dirty="0"/>
              <a:t>. Zur </a:t>
            </a:r>
            <a:r>
              <a:rPr lang="en-US" dirty="0" err="1"/>
              <a:t>Delinquentenquote</a:t>
            </a:r>
            <a:r>
              <a:rPr lang="en-US" dirty="0"/>
              <a:t>, was die Quote des </a:t>
            </a:r>
            <a:r>
              <a:rPr lang="en-US" dirty="0" err="1"/>
              <a:t>Verzuges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Ratenkreditenist</a:t>
            </a:r>
            <a:r>
              <a:rPr lang="en-US" dirty="0"/>
              <a:t>,  </a:t>
            </a:r>
            <a:r>
              <a:rPr lang="en-US" dirty="0" err="1"/>
              <a:t>werde</a:t>
            </a:r>
            <a:r>
              <a:rPr lang="en-US" dirty="0"/>
              <a:t> ich auf </a:t>
            </a:r>
            <a:r>
              <a:rPr lang="en-US" dirty="0" err="1"/>
              <a:t>Seite</a:t>
            </a:r>
            <a:r>
              <a:rPr lang="en-US" dirty="0"/>
              <a:t> 7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dazu</a:t>
            </a:r>
            <a:r>
              <a:rPr lang="en-US" dirty="0"/>
              <a:t> </a:t>
            </a:r>
            <a:r>
              <a:rPr lang="en-US" dirty="0" err="1"/>
              <a:t>ausführen</a:t>
            </a:r>
            <a:r>
              <a:rPr lang="en-US" dirty="0"/>
              <a:t>. </a:t>
            </a:r>
          </a:p>
          <a:p>
            <a:r>
              <a:rPr lang="en-US" dirty="0" err="1"/>
              <a:t>Ausfallrate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CDEFG </a:t>
            </a:r>
            <a:r>
              <a:rPr lang="en-US" dirty="0" err="1"/>
              <a:t>liegt</a:t>
            </a:r>
            <a:r>
              <a:rPr lang="en-US" dirty="0"/>
              <a:t> um die 50%. Eine </a:t>
            </a:r>
            <a:r>
              <a:rPr lang="en-US" dirty="0" err="1"/>
              <a:t>Kreditkündigung</a:t>
            </a:r>
            <a:r>
              <a:rPr lang="en-US" dirty="0"/>
              <a:t> in der </a:t>
            </a:r>
            <a:r>
              <a:rPr lang="en-US" dirty="0" err="1"/>
              <a:t>Vergangenheit</a:t>
            </a:r>
            <a:r>
              <a:rPr lang="en-US" dirty="0"/>
              <a:t> </a:t>
            </a:r>
            <a:r>
              <a:rPr lang="en-US" dirty="0" err="1"/>
              <a:t>bedeutet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KO-</a:t>
            </a:r>
            <a:r>
              <a:rPr lang="en-US" dirty="0" err="1"/>
              <a:t>Kriterium</a:t>
            </a:r>
            <a:r>
              <a:rPr lang="en-US" dirty="0"/>
              <a:t>, das </a:t>
            </a:r>
            <a:r>
              <a:rPr lang="en-US" dirty="0" err="1"/>
              <a:t>heisst</a:t>
            </a:r>
            <a:r>
              <a:rPr lang="en-US" dirty="0"/>
              <a:t>, es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Kreditvergabe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. Die </a:t>
            </a:r>
            <a:r>
              <a:rPr lang="en-US" dirty="0" err="1"/>
              <a:t>Kredite</a:t>
            </a:r>
            <a:r>
              <a:rPr lang="en-US" dirty="0"/>
              <a:t> </a:t>
            </a:r>
            <a:r>
              <a:rPr lang="en-US" dirty="0" err="1"/>
              <a:t>hätten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vergeben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dürfen</a:t>
            </a:r>
            <a:r>
              <a:rPr lang="en-US" dirty="0"/>
              <a:t>. Es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insgesamt</a:t>
            </a:r>
            <a:r>
              <a:rPr lang="en-US" dirty="0"/>
              <a:t> 5745 </a:t>
            </a:r>
            <a:r>
              <a:rPr lang="en-US" dirty="0" err="1"/>
              <a:t>Kredite</a:t>
            </a:r>
            <a:r>
              <a:rPr lang="en-US" dirty="0"/>
              <a:t>. </a:t>
            </a:r>
            <a:r>
              <a:rPr lang="en-US" dirty="0" err="1"/>
              <a:t>Merken</a:t>
            </a:r>
            <a:r>
              <a:rPr lang="en-US" dirty="0"/>
              <a:t> Sie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Summe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 Sie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bitte auf.</a:t>
            </a:r>
          </a:p>
          <a:p>
            <a:r>
              <a:rPr lang="en-US" dirty="0"/>
              <a:t>Die </a:t>
            </a:r>
            <a:r>
              <a:rPr lang="en-US" dirty="0" err="1"/>
              <a:t>Delinquentenquote</a:t>
            </a:r>
            <a:r>
              <a:rPr lang="en-US" dirty="0"/>
              <a:t>, also die </a:t>
            </a:r>
            <a:r>
              <a:rPr lang="en-US" dirty="0" err="1"/>
              <a:t>Verzugsquote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 DEFG </a:t>
            </a:r>
            <a:r>
              <a:rPr lang="en-US" dirty="0" err="1"/>
              <a:t>unakzeptabel</a:t>
            </a:r>
            <a:r>
              <a:rPr lang="en-US" dirty="0"/>
              <a:t>, C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moderat</a:t>
            </a:r>
            <a:endParaRPr lang="en-US" dirty="0"/>
          </a:p>
          <a:p>
            <a:r>
              <a:rPr lang="en-US" dirty="0" err="1"/>
              <a:t>schauen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die </a:t>
            </a:r>
            <a:r>
              <a:rPr lang="en-US" dirty="0" err="1"/>
              <a:t>Delinquenzen</a:t>
            </a:r>
            <a:r>
              <a:rPr lang="en-US" dirty="0"/>
              <a:t> in B und C an.  Bei B </a:t>
            </a:r>
            <a:r>
              <a:rPr lang="en-US" dirty="0" err="1"/>
              <a:t>gibt</a:t>
            </a:r>
            <a:r>
              <a:rPr lang="en-US" dirty="0"/>
              <a:t> es 1701 </a:t>
            </a:r>
            <a:r>
              <a:rPr lang="en-US" dirty="0" err="1"/>
              <a:t>Fälle</a:t>
            </a:r>
            <a:r>
              <a:rPr lang="en-US" dirty="0"/>
              <a:t>, was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Delinquentenquote</a:t>
            </a:r>
            <a:r>
              <a:rPr lang="en-US" dirty="0"/>
              <a:t> von 16,28% </a:t>
            </a:r>
            <a:r>
              <a:rPr lang="en-US" dirty="0" err="1"/>
              <a:t>bedeutet</a:t>
            </a:r>
            <a:r>
              <a:rPr lang="en-US" dirty="0"/>
              <a:t>. In der </a:t>
            </a:r>
            <a:r>
              <a:rPr lang="en-US" dirty="0" err="1"/>
              <a:t>Kreditklasse</a:t>
            </a:r>
            <a:r>
              <a:rPr lang="en-US" dirty="0"/>
              <a:t> C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1339 </a:t>
            </a:r>
            <a:r>
              <a:rPr lang="en-US" dirty="0" err="1"/>
              <a:t>Fälle</a:t>
            </a:r>
            <a:r>
              <a:rPr lang="en-US" dirty="0"/>
              <a:t> , was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Delinquentenquote</a:t>
            </a:r>
            <a:r>
              <a:rPr lang="en-US" dirty="0"/>
              <a:t> von 20,73% </a:t>
            </a:r>
            <a:r>
              <a:rPr lang="en-US" dirty="0" err="1"/>
              <a:t>bedeutet</a:t>
            </a:r>
            <a:r>
              <a:rPr lang="en-US" dirty="0"/>
              <a:t>. Fast 90% </a:t>
            </a:r>
            <a:r>
              <a:rPr lang="en-US" dirty="0" err="1"/>
              <a:t>aller</a:t>
            </a:r>
            <a:r>
              <a:rPr lang="en-US" dirty="0"/>
              <a:t> </a:t>
            </a:r>
            <a:r>
              <a:rPr lang="en-US" dirty="0" err="1"/>
              <a:t>Delinquenzen</a:t>
            </a:r>
            <a:r>
              <a:rPr lang="en-US" dirty="0"/>
              <a:t>, also </a:t>
            </a:r>
            <a:r>
              <a:rPr lang="en-US" dirty="0" err="1"/>
              <a:t>Zahlungsverzüge</a:t>
            </a:r>
            <a:r>
              <a:rPr lang="en-US" dirty="0"/>
              <a:t>, </a:t>
            </a:r>
            <a:r>
              <a:rPr lang="en-US" dirty="0" err="1"/>
              <a:t>liegen</a:t>
            </a:r>
            <a:r>
              <a:rPr lang="en-US" dirty="0"/>
              <a:t> in den </a:t>
            </a:r>
            <a:r>
              <a:rPr lang="en-US" dirty="0" err="1"/>
              <a:t>Altersgruppen</a:t>
            </a:r>
            <a:r>
              <a:rPr lang="en-US" dirty="0"/>
              <a:t> 20 bis 34</a:t>
            </a:r>
          </a:p>
          <a:p>
            <a:r>
              <a:rPr lang="en-US" dirty="0" err="1"/>
              <a:t>Schauen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doch</a:t>
            </a:r>
            <a:r>
              <a:rPr lang="en-US" dirty="0"/>
              <a:t> mal die </a:t>
            </a:r>
            <a:r>
              <a:rPr lang="en-US" dirty="0" err="1"/>
              <a:t>evtl</a:t>
            </a:r>
            <a:r>
              <a:rPr lang="en-US" dirty="0"/>
              <a:t>. </a:t>
            </a:r>
            <a:r>
              <a:rPr lang="en-US" dirty="0" err="1"/>
              <a:t>Regelverstösse</a:t>
            </a:r>
            <a:r>
              <a:rPr lang="en-US" dirty="0"/>
              <a:t> </a:t>
            </a:r>
            <a:r>
              <a:rPr lang="en-US" dirty="0" err="1"/>
              <a:t>genauer</a:t>
            </a:r>
            <a:r>
              <a:rPr lang="en-US" dirty="0"/>
              <a:t> an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Einzelfällen bekommt ein Bonitätsschwacher Kunde bessere Konditionen als Bonitätsstarker. </a:t>
            </a:r>
          </a:p>
          <a:p>
            <a:r>
              <a:rPr lang="en-US"/>
              <a:t>Vorschrift besagt, dass Kreditanfragen mit historisch geplatzten Krediten ein KO-Kriterium ist.</a:t>
            </a:r>
          </a:p>
          <a:p>
            <a:endParaRPr lang="en-US"/>
          </a:p>
          <a:p>
            <a:r>
              <a:rPr lang="en-US"/>
              <a:t>Ganz wichtig hervorzuheben ist die Entwicklung des Verschuldungsgrades, ab da wo die rote Linie zu sehen ist, darf kein Kredit mehr vergeben werden, denn da beginnt die Ausfallrate mit 60% und steigert sich auf über 80%</a:t>
            </a:r>
          </a:p>
          <a:p>
            <a:endParaRPr lang="en-US"/>
          </a:p>
          <a:p>
            <a:r>
              <a:rPr lang="en-US"/>
              <a:t>Weitere Auffälligkeiten  sind die Einkommen der 20 bis 24-jährigen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Hier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es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mutmasslich</a:t>
            </a:r>
            <a:r>
              <a:rPr lang="en-US" dirty="0"/>
              <a:t> </a:t>
            </a:r>
            <a:r>
              <a:rPr lang="en-US" dirty="0" err="1"/>
              <a:t>falschen</a:t>
            </a:r>
            <a:r>
              <a:rPr lang="en-US" dirty="0"/>
              <a:t> </a:t>
            </a:r>
            <a:r>
              <a:rPr lang="en-US" dirty="0" err="1"/>
              <a:t>Angaben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tun, lt. dem </a:t>
            </a:r>
            <a:r>
              <a:rPr lang="en-US" dirty="0" err="1"/>
              <a:t>statistischen</a:t>
            </a:r>
            <a:r>
              <a:rPr lang="en-US" dirty="0"/>
              <a:t> </a:t>
            </a:r>
            <a:r>
              <a:rPr lang="en-US" dirty="0" err="1"/>
              <a:t>Bundesamt</a:t>
            </a:r>
            <a:r>
              <a:rPr lang="en-US" dirty="0"/>
              <a:t> der USA </a:t>
            </a:r>
            <a:r>
              <a:rPr lang="en-US" dirty="0" err="1"/>
              <a:t>liegt</a:t>
            </a:r>
            <a:r>
              <a:rPr lang="en-US" dirty="0"/>
              <a:t> der Median für das </a:t>
            </a:r>
            <a:r>
              <a:rPr lang="en-US" dirty="0" err="1"/>
              <a:t>Einkommen</a:t>
            </a:r>
            <a:r>
              <a:rPr lang="en-US" dirty="0"/>
              <a:t> der 20-24-jährigen </a:t>
            </a:r>
            <a:r>
              <a:rPr lang="en-US" dirty="0" err="1"/>
              <a:t>bei</a:t>
            </a:r>
            <a:r>
              <a:rPr lang="en-US" dirty="0"/>
              <a:t> 39000 USD Unser </a:t>
            </a:r>
            <a:r>
              <a:rPr lang="en-US" dirty="0" err="1"/>
              <a:t>interner</a:t>
            </a:r>
            <a:r>
              <a:rPr lang="en-US" dirty="0"/>
              <a:t> </a:t>
            </a:r>
            <a:r>
              <a:rPr lang="en-US" dirty="0" err="1"/>
              <a:t>Durschnitt</a:t>
            </a:r>
            <a:r>
              <a:rPr lang="en-US" dirty="0"/>
              <a:t> des </a:t>
            </a:r>
            <a:r>
              <a:rPr lang="en-US" dirty="0" err="1"/>
              <a:t>Einkommens</a:t>
            </a:r>
            <a:r>
              <a:rPr lang="en-US" dirty="0"/>
              <a:t> in </a:t>
            </a:r>
            <a:r>
              <a:rPr lang="en-US" dirty="0" err="1"/>
              <a:t>dieser</a:t>
            </a:r>
            <a:r>
              <a:rPr lang="en-US" dirty="0"/>
              <a:t> </a:t>
            </a:r>
            <a:r>
              <a:rPr lang="en-US" dirty="0" err="1"/>
              <a:t>Altersklasse</a:t>
            </a:r>
            <a:r>
              <a:rPr lang="en-US" dirty="0"/>
              <a:t> </a:t>
            </a:r>
            <a:r>
              <a:rPr lang="en-US" dirty="0" err="1"/>
              <a:t>liegt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59k USD</a:t>
            </a:r>
          </a:p>
          <a:p>
            <a:r>
              <a:rPr lang="en-US" dirty="0"/>
              <a:t>es </a:t>
            </a:r>
            <a:r>
              <a:rPr lang="en-US" dirty="0" err="1"/>
              <a:t>gibt</a:t>
            </a:r>
            <a:r>
              <a:rPr lang="en-US" dirty="0"/>
              <a:t> 8596 </a:t>
            </a:r>
            <a:r>
              <a:rPr lang="en-US" dirty="0" err="1"/>
              <a:t>Fälle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überhöhtem</a:t>
            </a:r>
            <a:r>
              <a:rPr lang="en-US" dirty="0"/>
              <a:t> </a:t>
            </a:r>
            <a:r>
              <a:rPr lang="en-US" dirty="0" err="1"/>
              <a:t>Einkommen</a:t>
            </a:r>
            <a:r>
              <a:rPr lang="en-US" dirty="0"/>
              <a:t>, </a:t>
            </a:r>
            <a:r>
              <a:rPr lang="en-US" dirty="0" err="1"/>
              <a:t>davon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1329 </a:t>
            </a:r>
            <a:r>
              <a:rPr lang="en-US" dirty="0" err="1"/>
              <a:t>säumig</a:t>
            </a:r>
            <a:r>
              <a:rPr lang="en-US" dirty="0"/>
              <a:t> was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Ausfallquote</a:t>
            </a:r>
            <a:r>
              <a:rPr lang="en-US" dirty="0"/>
              <a:t> von </a:t>
            </a:r>
            <a:r>
              <a:rPr lang="en-US" dirty="0" err="1"/>
              <a:t>über</a:t>
            </a:r>
            <a:r>
              <a:rPr lang="en-US" dirty="0"/>
              <a:t> 15% </a:t>
            </a:r>
            <a:r>
              <a:rPr lang="en-US" dirty="0" err="1"/>
              <a:t>entspricht</a:t>
            </a:r>
            <a:r>
              <a:rPr lang="en-US" dirty="0"/>
              <a:t>, was auf </a:t>
            </a:r>
            <a:r>
              <a:rPr lang="en-US" dirty="0" err="1"/>
              <a:t>Betrug</a:t>
            </a:r>
            <a:r>
              <a:rPr lang="en-US" dirty="0"/>
              <a:t> </a:t>
            </a:r>
            <a:r>
              <a:rPr lang="en-US" dirty="0" err="1"/>
              <a:t>hindeutet</a:t>
            </a:r>
            <a:r>
              <a:rPr lang="en-US" dirty="0"/>
              <a:t>, </a:t>
            </a:r>
            <a:r>
              <a:rPr lang="en-US" dirty="0" err="1"/>
              <a:t>denn</a:t>
            </a:r>
            <a:r>
              <a:rPr lang="en-US" dirty="0"/>
              <a:t> die </a:t>
            </a:r>
            <a:r>
              <a:rPr lang="en-US" dirty="0" err="1"/>
              <a:t>Delinquentenquote</a:t>
            </a:r>
            <a:r>
              <a:rPr lang="en-US" dirty="0"/>
              <a:t> </a:t>
            </a:r>
            <a:r>
              <a:rPr lang="en-US" dirty="0" err="1"/>
              <a:t>liegt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2,75% </a:t>
            </a:r>
            <a:r>
              <a:rPr lang="en-US" dirty="0" err="1"/>
              <a:t>im</a:t>
            </a:r>
            <a:r>
              <a:rPr lang="en-US" dirty="0"/>
              <a:t> US-</a:t>
            </a:r>
            <a:r>
              <a:rPr lang="en-US" dirty="0" err="1"/>
              <a:t>Durchschnitt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Jahr 2024. Wir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insgesamt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20%.</a:t>
            </a:r>
          </a:p>
          <a:p>
            <a:r>
              <a:rPr lang="en-US" dirty="0" err="1"/>
              <a:t>Weiterhin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es 5000 </a:t>
            </a:r>
            <a:r>
              <a:rPr lang="en-US" dirty="0" err="1"/>
              <a:t>Kreditvergaben</a:t>
            </a:r>
            <a:r>
              <a:rPr lang="en-US" dirty="0"/>
              <a:t>, wo der </a:t>
            </a:r>
            <a:r>
              <a:rPr lang="en-US" dirty="0" err="1"/>
              <a:t>Kreditnehmer</a:t>
            </a:r>
            <a:r>
              <a:rPr lang="en-US" dirty="0"/>
              <a:t> </a:t>
            </a:r>
            <a:r>
              <a:rPr lang="en-US" dirty="0" err="1"/>
              <a:t>unter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Jahr </a:t>
            </a:r>
            <a:r>
              <a:rPr lang="en-US" dirty="0" err="1"/>
              <a:t>beschäftigt</a:t>
            </a:r>
            <a:r>
              <a:rPr lang="en-US" dirty="0"/>
              <a:t> war, was </a:t>
            </a:r>
            <a:r>
              <a:rPr lang="en-US" dirty="0" err="1"/>
              <a:t>gegen</a:t>
            </a:r>
            <a:r>
              <a:rPr lang="en-US" dirty="0"/>
              <a:t> </a:t>
            </a:r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Richtlinien</a:t>
            </a:r>
            <a:r>
              <a:rPr lang="en-US" dirty="0"/>
              <a:t> </a:t>
            </a:r>
            <a:r>
              <a:rPr lang="en-US" dirty="0" err="1"/>
              <a:t>spricht</a:t>
            </a:r>
            <a:r>
              <a:rPr lang="en-US" dirty="0"/>
              <a:t>. Das </a:t>
            </a:r>
            <a:r>
              <a:rPr lang="en-US" dirty="0" err="1"/>
              <a:t>entspricht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15% </a:t>
            </a:r>
            <a:r>
              <a:rPr lang="en-US" dirty="0" err="1"/>
              <a:t>aller</a:t>
            </a:r>
            <a:r>
              <a:rPr lang="en-US" dirty="0"/>
              <a:t> </a:t>
            </a:r>
            <a:r>
              <a:rPr lang="en-US" dirty="0" err="1"/>
              <a:t>Kreditvergaben</a:t>
            </a:r>
            <a:r>
              <a:rPr lang="en-US" dirty="0"/>
              <a:t>. </a:t>
            </a:r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also </a:t>
            </a:r>
            <a:r>
              <a:rPr lang="en-US" dirty="0" err="1"/>
              <a:t>weit</a:t>
            </a:r>
            <a:r>
              <a:rPr lang="en-US" dirty="0"/>
              <a:t> </a:t>
            </a:r>
            <a:r>
              <a:rPr lang="en-US" dirty="0" err="1"/>
              <a:t>weit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der </a:t>
            </a:r>
            <a:r>
              <a:rPr lang="en-US" dirty="0" err="1"/>
              <a:t>Delinquentenquote</a:t>
            </a:r>
            <a:r>
              <a:rPr lang="en-US" dirty="0"/>
              <a:t> des Landes?</a:t>
            </a:r>
          </a:p>
          <a:p>
            <a:endParaRPr lang="en-US" dirty="0"/>
          </a:p>
          <a:p>
            <a:r>
              <a:rPr lang="en-US" dirty="0"/>
              <a:t>Pause</a:t>
            </a:r>
          </a:p>
          <a:p>
            <a:endParaRPr lang="en-US" dirty="0"/>
          </a:p>
          <a:p>
            <a:r>
              <a:rPr lang="en-US" dirty="0"/>
              <a:t>Weil </a:t>
            </a:r>
            <a:r>
              <a:rPr lang="en-US" dirty="0" err="1"/>
              <a:t>Vergaberichtlinien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eingehalten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mutmasslich</a:t>
            </a:r>
            <a:r>
              <a:rPr lang="en-US" dirty="0"/>
              <a:t> </a:t>
            </a:r>
            <a:r>
              <a:rPr lang="en-US" dirty="0" err="1"/>
              <a:t>falsche</a:t>
            </a:r>
            <a:r>
              <a:rPr lang="en-US" dirty="0"/>
              <a:t> </a:t>
            </a:r>
            <a:r>
              <a:rPr lang="en-US" dirty="0" err="1"/>
              <a:t>Angaben</a:t>
            </a:r>
            <a:r>
              <a:rPr lang="en-US" dirty="0"/>
              <a:t> </a:t>
            </a:r>
            <a:r>
              <a:rPr lang="en-US" dirty="0" err="1"/>
              <a:t>gemacht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usw</a:t>
            </a:r>
            <a:r>
              <a:rPr lang="en-US" dirty="0"/>
              <a:t>. und das </a:t>
            </a:r>
            <a:r>
              <a:rPr lang="en-US" dirty="0" err="1"/>
              <a:t>gefährdet</a:t>
            </a:r>
            <a:r>
              <a:rPr lang="en-US" dirty="0"/>
              <a:t> all </a:t>
            </a:r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Arbeitsplätze</a:t>
            </a:r>
            <a:endParaRPr lang="en-US" dirty="0"/>
          </a:p>
          <a:p>
            <a:r>
              <a:rPr lang="en-US" dirty="0"/>
              <a:t>Darum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Team </a:t>
            </a:r>
            <a:r>
              <a:rPr lang="en-US" dirty="0" err="1"/>
              <a:t>überlegt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die </a:t>
            </a:r>
            <a:r>
              <a:rPr lang="en-US" dirty="0" err="1"/>
              <a:t>Kriterien</a:t>
            </a:r>
            <a:r>
              <a:rPr lang="en-US" dirty="0"/>
              <a:t> </a:t>
            </a:r>
            <a:r>
              <a:rPr lang="en-US" dirty="0" err="1"/>
              <a:t>schärfer</a:t>
            </a:r>
            <a:r>
              <a:rPr lang="en-US" dirty="0"/>
              <a:t> gestalten </a:t>
            </a:r>
            <a:r>
              <a:rPr lang="en-US" dirty="0" err="1"/>
              <a:t>können</a:t>
            </a:r>
            <a:r>
              <a:rPr lang="en-US" dirty="0"/>
              <a:t>. Auf </a:t>
            </a:r>
            <a:r>
              <a:rPr lang="en-US" dirty="0" err="1"/>
              <a:t>Seite</a:t>
            </a:r>
            <a:r>
              <a:rPr lang="en-US" dirty="0"/>
              <a:t> 9 </a:t>
            </a:r>
            <a:r>
              <a:rPr lang="en-US" dirty="0" err="1"/>
              <a:t>gehe</a:t>
            </a:r>
            <a:r>
              <a:rPr lang="en-US" dirty="0"/>
              <a:t> ich </a:t>
            </a:r>
            <a:r>
              <a:rPr lang="en-US" dirty="0" err="1"/>
              <a:t>näher</a:t>
            </a:r>
            <a:r>
              <a:rPr lang="en-US" dirty="0"/>
              <a:t> </a:t>
            </a:r>
            <a:r>
              <a:rPr lang="en-US" dirty="0" err="1"/>
              <a:t>darauf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. </a:t>
            </a:r>
          </a:p>
          <a:p>
            <a:r>
              <a:rPr lang="en-US" dirty="0" err="1"/>
              <a:t>Zweites</a:t>
            </a:r>
            <a:r>
              <a:rPr lang="en-US" dirty="0"/>
              <a:t> Problem war ja der </a:t>
            </a:r>
            <a:r>
              <a:rPr lang="en-US" dirty="0" err="1"/>
              <a:t>Überwachungsprozess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Monatlich</a:t>
            </a:r>
            <a:r>
              <a:rPr lang="en-US" dirty="0"/>
              <a:t> bis </a:t>
            </a:r>
            <a:r>
              <a:rPr lang="en-US" dirty="0" err="1"/>
              <a:t>vierteljährig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die </a:t>
            </a:r>
            <a:r>
              <a:rPr lang="en-US" dirty="0" err="1"/>
              <a:t>Kreditqualität</a:t>
            </a:r>
            <a:r>
              <a:rPr lang="en-US" dirty="0"/>
              <a:t> </a:t>
            </a:r>
            <a:r>
              <a:rPr lang="en-US" dirty="0" err="1"/>
              <a:t>überprüft</a:t>
            </a:r>
            <a:r>
              <a:rPr lang="en-US" dirty="0"/>
              <a:t> in </a:t>
            </a:r>
            <a:r>
              <a:rPr lang="en-US" dirty="0" err="1"/>
              <a:t>erster</a:t>
            </a:r>
            <a:r>
              <a:rPr lang="en-US" dirty="0"/>
              <a:t> Linie </a:t>
            </a:r>
            <a:r>
              <a:rPr lang="en-US" dirty="0" err="1"/>
              <a:t>anhand</a:t>
            </a:r>
            <a:r>
              <a:rPr lang="en-US" dirty="0"/>
              <a:t> der </a:t>
            </a:r>
            <a:r>
              <a:rPr lang="en-US" dirty="0" err="1"/>
              <a:t>Zahlungshistorie</a:t>
            </a:r>
            <a:r>
              <a:rPr lang="en-US" dirty="0"/>
              <a:t> des Kunden </a:t>
            </a:r>
            <a:r>
              <a:rPr lang="en-US" dirty="0" err="1"/>
              <a:t>sowie</a:t>
            </a:r>
            <a:r>
              <a:rPr lang="en-US" dirty="0"/>
              <a:t> </a:t>
            </a:r>
            <a:r>
              <a:rPr lang="en-US" dirty="0" err="1"/>
              <a:t>aktualisierter</a:t>
            </a:r>
            <a:r>
              <a:rPr lang="en-US" dirty="0"/>
              <a:t> </a:t>
            </a:r>
            <a:r>
              <a:rPr lang="en-US" dirty="0" err="1"/>
              <a:t>Kreditscorings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Schufa</a:t>
            </a:r>
            <a:r>
              <a:rPr lang="en-US" dirty="0"/>
              <a:t>, </a:t>
            </a:r>
            <a:r>
              <a:rPr lang="en-US" dirty="0" err="1"/>
              <a:t>Bürgel</a:t>
            </a:r>
            <a:r>
              <a:rPr lang="en-US" dirty="0"/>
              <a:t> und </a:t>
            </a:r>
            <a:r>
              <a:rPr lang="en-US" dirty="0" err="1"/>
              <a:t>andern</a:t>
            </a:r>
            <a:r>
              <a:rPr lang="en-US" dirty="0"/>
              <a:t> </a:t>
            </a:r>
            <a:r>
              <a:rPr lang="en-US" dirty="0" err="1"/>
              <a:t>Scoringgesellschaften</a:t>
            </a:r>
            <a:r>
              <a:rPr lang="en-US" dirty="0"/>
              <a:t>.</a:t>
            </a:r>
          </a:p>
          <a:p>
            <a:r>
              <a:rPr lang="en-US" dirty="0"/>
              <a:t>So </a:t>
            </a:r>
            <a:r>
              <a:rPr lang="en-US" dirty="0" err="1"/>
              <a:t>erkennen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Veränderungen</a:t>
            </a:r>
            <a:r>
              <a:rPr lang="en-US" dirty="0"/>
              <a:t> in der </a:t>
            </a:r>
            <a:r>
              <a:rPr lang="en-US" dirty="0" err="1"/>
              <a:t>Bonität</a:t>
            </a:r>
            <a:r>
              <a:rPr lang="en-US" dirty="0"/>
              <a:t> des Kunden. Falls </a:t>
            </a:r>
            <a:r>
              <a:rPr lang="en-US" dirty="0" err="1"/>
              <a:t>Sicherheiten</a:t>
            </a:r>
            <a:r>
              <a:rPr lang="en-US" dirty="0"/>
              <a:t> </a:t>
            </a:r>
            <a:r>
              <a:rPr lang="en-US" dirty="0" err="1"/>
              <a:t>vorliegen</a:t>
            </a:r>
            <a:r>
              <a:rPr lang="en-US" dirty="0"/>
              <a:t>, </a:t>
            </a:r>
            <a:r>
              <a:rPr lang="en-US" dirty="0" err="1"/>
              <a:t>müssen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ständig</a:t>
            </a:r>
            <a:r>
              <a:rPr lang="en-US" dirty="0"/>
              <a:t> neu </a:t>
            </a:r>
            <a:r>
              <a:rPr lang="en-US" dirty="0" err="1"/>
              <a:t>bewertet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 Eine </a:t>
            </a:r>
            <a:r>
              <a:rPr lang="en-US" dirty="0" err="1"/>
              <a:t>laufende</a:t>
            </a:r>
            <a:r>
              <a:rPr lang="en-US" dirty="0"/>
              <a:t> </a:t>
            </a:r>
            <a:r>
              <a:rPr lang="en-US" dirty="0" err="1"/>
              <a:t>Bonitätsprüfung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meistens</a:t>
            </a:r>
            <a:r>
              <a:rPr lang="en-US" dirty="0"/>
              <a:t> </a:t>
            </a:r>
            <a:r>
              <a:rPr lang="en-US" dirty="0" err="1"/>
              <a:t>nötig</a:t>
            </a:r>
            <a:r>
              <a:rPr lang="en-US" dirty="0"/>
              <a:t>, da die Banken </a:t>
            </a:r>
            <a:r>
              <a:rPr lang="en-US" dirty="0" err="1"/>
              <a:t>nicht</a:t>
            </a:r>
            <a:r>
              <a:rPr lang="en-US" dirty="0"/>
              <a:t> immer </a:t>
            </a:r>
            <a:r>
              <a:rPr lang="en-US" dirty="0" err="1"/>
              <a:t>Zugriff</a:t>
            </a:r>
            <a:r>
              <a:rPr lang="en-US" dirty="0"/>
              <a:t> auf das </a:t>
            </a:r>
            <a:r>
              <a:rPr lang="en-US" dirty="0" err="1"/>
              <a:t>laufende</a:t>
            </a:r>
            <a:r>
              <a:rPr lang="en-US" dirty="0"/>
              <a:t> </a:t>
            </a:r>
            <a:r>
              <a:rPr lang="en-US" dirty="0" err="1"/>
              <a:t>Konto</a:t>
            </a:r>
            <a:r>
              <a:rPr lang="en-US" dirty="0"/>
              <a:t> des Kunden </a:t>
            </a:r>
            <a:r>
              <a:rPr lang="en-US" dirty="0" err="1"/>
              <a:t>haben</a:t>
            </a:r>
            <a:r>
              <a:rPr lang="en-US" dirty="0"/>
              <a:t>.</a:t>
            </a:r>
          </a:p>
          <a:p>
            <a:r>
              <a:rPr lang="en-US" dirty="0"/>
              <a:t>Problem </a:t>
            </a:r>
            <a:r>
              <a:rPr lang="en-US" dirty="0" err="1"/>
              <a:t>hier</a:t>
            </a:r>
            <a:r>
              <a:rPr lang="en-US" dirty="0"/>
              <a:t>: Sehr </a:t>
            </a:r>
            <a:r>
              <a:rPr lang="en-US" dirty="0" err="1"/>
              <a:t>arbeitsintensiv</a:t>
            </a:r>
            <a:r>
              <a:rPr lang="en-US" dirty="0"/>
              <a:t> und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teuer</a:t>
            </a:r>
            <a:r>
              <a:rPr lang="en-US" dirty="0"/>
              <a:t>, </a:t>
            </a:r>
            <a:r>
              <a:rPr lang="en-US" dirty="0" err="1"/>
              <a:t>daher</a:t>
            </a:r>
            <a:r>
              <a:rPr lang="en-US" dirty="0"/>
              <a:t> </a:t>
            </a:r>
            <a:r>
              <a:rPr lang="en-US" dirty="0" err="1"/>
              <a:t>verstehe</a:t>
            </a:r>
            <a:r>
              <a:rPr lang="en-US" dirty="0"/>
              <a:t> ich, </a:t>
            </a:r>
            <a:r>
              <a:rPr lang="en-US" dirty="0" err="1"/>
              <a:t>dass</a:t>
            </a:r>
            <a:r>
              <a:rPr lang="en-US" dirty="0"/>
              <a:t> es </a:t>
            </a:r>
            <a:r>
              <a:rPr lang="en-US" dirty="0" err="1"/>
              <a:t>aus</a:t>
            </a:r>
            <a:r>
              <a:rPr lang="en-US" dirty="0"/>
              <a:t> Sicht von Herrn Dr. Schinkel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ineffizient</a:t>
            </a:r>
            <a:r>
              <a:rPr lang="en-US" dirty="0"/>
              <a:t> und </a:t>
            </a:r>
            <a:r>
              <a:rPr lang="en-US" dirty="0" err="1"/>
              <a:t>kostenintensiv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. </a:t>
            </a:r>
          </a:p>
          <a:p>
            <a:r>
              <a:rPr lang="en-US" dirty="0" err="1"/>
              <a:t>schauen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mal an was </a:t>
            </a:r>
            <a:r>
              <a:rPr lang="en-US" dirty="0" err="1"/>
              <a:t>insgesamt</a:t>
            </a:r>
            <a:r>
              <a:rPr lang="en-US" dirty="0"/>
              <a:t> </a:t>
            </a:r>
            <a:r>
              <a:rPr lang="en-US" dirty="0" err="1"/>
              <a:t>geändert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Ein </a:t>
            </a:r>
            <a:r>
              <a:rPr lang="en-US" dirty="0" err="1"/>
              <a:t>schärferes</a:t>
            </a:r>
            <a:r>
              <a:rPr lang="en-US" dirty="0"/>
              <a:t> </a:t>
            </a:r>
            <a:r>
              <a:rPr lang="en-US" dirty="0" err="1"/>
              <a:t>Kreditvergabesystem</a:t>
            </a:r>
            <a:r>
              <a:rPr lang="en-US" dirty="0"/>
              <a:t>.</a:t>
            </a:r>
          </a:p>
          <a:p>
            <a:r>
              <a:rPr lang="en-US" dirty="0" err="1"/>
              <a:t>Zunächst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genauen</a:t>
            </a:r>
            <a:r>
              <a:rPr lang="en-US" dirty="0"/>
              <a:t> </a:t>
            </a:r>
            <a:r>
              <a:rPr lang="en-US" dirty="0" err="1"/>
              <a:t>Überblick</a:t>
            </a:r>
            <a:r>
              <a:rPr lang="en-US" dirty="0"/>
              <a:t> </a:t>
            </a:r>
            <a:r>
              <a:rPr lang="en-US" dirty="0" err="1"/>
              <a:t>verschaft</a:t>
            </a:r>
            <a:r>
              <a:rPr lang="en-US" dirty="0"/>
              <a:t>, was die </a:t>
            </a:r>
            <a:r>
              <a:rPr lang="en-US" dirty="0" err="1"/>
              <a:t>Risiken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bisherigen</a:t>
            </a:r>
            <a:r>
              <a:rPr lang="en-US" dirty="0"/>
              <a:t> </a:t>
            </a:r>
            <a:r>
              <a:rPr lang="en-US" dirty="0" err="1"/>
              <a:t>Kreditvergabe</a:t>
            </a:r>
            <a:r>
              <a:rPr lang="en-US" dirty="0"/>
              <a:t> </a:t>
            </a:r>
            <a:r>
              <a:rPr lang="en-US" dirty="0" err="1"/>
              <a:t>waren</a:t>
            </a:r>
            <a:r>
              <a:rPr lang="en-US" dirty="0"/>
              <a:t>:</a:t>
            </a:r>
          </a:p>
          <a:p>
            <a:r>
              <a:rPr lang="en-US" dirty="0"/>
              <a:t>1. </a:t>
            </a:r>
            <a:r>
              <a:rPr lang="en-US" dirty="0" err="1"/>
              <a:t>historischer</a:t>
            </a:r>
            <a:r>
              <a:rPr lang="en-US" dirty="0"/>
              <a:t> </a:t>
            </a:r>
            <a:r>
              <a:rPr lang="en-US" dirty="0" err="1"/>
              <a:t>Ausfall</a:t>
            </a:r>
            <a:r>
              <a:rPr lang="en-US" dirty="0"/>
              <a:t>: </a:t>
            </a:r>
            <a:r>
              <a:rPr lang="en-US" dirty="0" err="1"/>
              <a:t>jeder</a:t>
            </a:r>
            <a:r>
              <a:rPr lang="en-US" dirty="0"/>
              <a:t> der </a:t>
            </a:r>
            <a:r>
              <a:rPr lang="en-US" dirty="0" err="1"/>
              <a:t>schon</a:t>
            </a:r>
            <a:r>
              <a:rPr lang="en-US" dirty="0"/>
              <a:t>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 hat </a:t>
            </a:r>
            <a:r>
              <a:rPr lang="en-US" dirty="0" err="1"/>
              <a:t>platzen</a:t>
            </a:r>
            <a:r>
              <a:rPr lang="en-US" dirty="0"/>
              <a:t> </a:t>
            </a:r>
            <a:r>
              <a:rPr lang="en-US" dirty="0" err="1"/>
              <a:t>lassen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kreditwürdig</a:t>
            </a:r>
            <a:r>
              <a:rPr lang="en-US" dirty="0"/>
              <a:t>.</a:t>
            </a:r>
          </a:p>
          <a:p>
            <a:r>
              <a:rPr lang="en-US" dirty="0"/>
              <a:t>2. </a:t>
            </a:r>
            <a:r>
              <a:rPr lang="en-US" dirty="0" err="1"/>
              <a:t>Versäumnis</a:t>
            </a:r>
            <a:r>
              <a:rPr lang="en-US" dirty="0"/>
              <a:t>: </a:t>
            </a:r>
            <a:r>
              <a:rPr lang="en-US" dirty="0" err="1"/>
              <a:t>jeder</a:t>
            </a:r>
            <a:r>
              <a:rPr lang="en-US" dirty="0"/>
              <a:t> Delinquent, also </a:t>
            </a:r>
            <a:r>
              <a:rPr lang="en-US" dirty="0" err="1"/>
              <a:t>jemand</a:t>
            </a:r>
            <a:r>
              <a:rPr lang="en-US" dirty="0"/>
              <a:t> der </a:t>
            </a:r>
            <a:r>
              <a:rPr lang="en-US" dirty="0" err="1"/>
              <a:t>schonmal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Kreditrate</a:t>
            </a:r>
            <a:r>
              <a:rPr lang="en-US" dirty="0"/>
              <a:t> </a:t>
            </a:r>
            <a:r>
              <a:rPr lang="en-US" dirty="0" err="1"/>
              <a:t>versäumt</a:t>
            </a:r>
            <a:r>
              <a:rPr lang="en-US" dirty="0"/>
              <a:t> hat,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mittleres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eingestuft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Einkommensprüfung</a:t>
            </a:r>
            <a:r>
              <a:rPr lang="en-US" dirty="0"/>
              <a:t>: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festgestellt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unter</a:t>
            </a:r>
            <a:r>
              <a:rPr lang="en-US" dirty="0"/>
              <a:t> 20k USD </a:t>
            </a:r>
            <a:r>
              <a:rPr lang="en-US" dirty="0" err="1"/>
              <a:t>verdient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kreditwürdig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20 und 60k </a:t>
            </a:r>
            <a:r>
              <a:rPr lang="en-US" dirty="0" err="1"/>
              <a:t>verdient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mittleres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darstellt</a:t>
            </a:r>
            <a:r>
              <a:rPr lang="en-US" dirty="0"/>
              <a:t> und alle </a:t>
            </a:r>
            <a:r>
              <a:rPr lang="en-US" dirty="0" err="1"/>
              <a:t>darüber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super </a:t>
            </a:r>
            <a:r>
              <a:rPr lang="en-US" dirty="0" err="1"/>
              <a:t>Bonität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.</a:t>
            </a:r>
          </a:p>
          <a:p>
            <a:r>
              <a:rPr lang="en-US" dirty="0"/>
              <a:t>4. </a:t>
            </a:r>
            <a:r>
              <a:rPr lang="en-US" dirty="0" err="1"/>
              <a:t>Verwendungsprüfung</a:t>
            </a:r>
            <a:r>
              <a:rPr lang="en-US" dirty="0"/>
              <a:t>: </a:t>
            </a: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Verwendungszweck</a:t>
            </a:r>
            <a:r>
              <a:rPr lang="en-US" dirty="0"/>
              <a:t> </a:t>
            </a:r>
            <a:r>
              <a:rPr lang="en-US" dirty="0" err="1"/>
              <a:t>Konsolidierung</a:t>
            </a:r>
            <a:r>
              <a:rPr lang="en-US" dirty="0"/>
              <a:t>, </a:t>
            </a:r>
            <a:r>
              <a:rPr lang="en-US" dirty="0" err="1"/>
              <a:t>medizinische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Renovierung</a:t>
            </a:r>
            <a:r>
              <a:rPr lang="en-US" dirty="0"/>
              <a:t> </a:t>
            </a:r>
            <a:r>
              <a:rPr lang="en-US" dirty="0" err="1"/>
              <a:t>angegeben</a:t>
            </a:r>
            <a:r>
              <a:rPr lang="en-US" dirty="0"/>
              <a:t> hat, </a:t>
            </a:r>
            <a:r>
              <a:rPr lang="en-US" dirty="0" err="1"/>
              <a:t>stellt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mittleres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Verwendngszweckangaben</a:t>
            </a:r>
            <a:r>
              <a:rPr lang="en-US" dirty="0"/>
              <a:t> </a:t>
            </a:r>
            <a:r>
              <a:rPr lang="en-US" dirty="0" err="1"/>
              <a:t>konnten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kein</a:t>
            </a:r>
            <a:r>
              <a:rPr lang="en-US" dirty="0"/>
              <a:t> </a:t>
            </a:r>
            <a:r>
              <a:rPr lang="en-US" dirty="0" err="1"/>
              <a:t>erhöhtes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feststellen</a:t>
            </a:r>
            <a:r>
              <a:rPr lang="en-US" dirty="0"/>
              <a:t>.</a:t>
            </a:r>
          </a:p>
          <a:p>
            <a:r>
              <a:rPr lang="en-US" dirty="0"/>
              <a:t>5. </a:t>
            </a:r>
            <a:r>
              <a:rPr lang="en-US" dirty="0" err="1"/>
              <a:t>Alterprüfung</a:t>
            </a:r>
            <a:r>
              <a:rPr lang="en-US" dirty="0"/>
              <a:t>: die </a:t>
            </a:r>
            <a:r>
              <a:rPr lang="en-US" dirty="0" err="1"/>
              <a:t>Altersgruppe</a:t>
            </a:r>
            <a:r>
              <a:rPr lang="en-US" dirty="0"/>
              <a:t> 20 bis 44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geringem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, 45 bis 54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mittlerem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behaftet</a:t>
            </a:r>
            <a:r>
              <a:rPr lang="en-US" dirty="0"/>
              <a:t> und ab 55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kreditwürdig</a:t>
            </a:r>
            <a:r>
              <a:rPr lang="en-US" dirty="0"/>
              <a:t>.</a:t>
            </a:r>
          </a:p>
          <a:p>
            <a:r>
              <a:rPr lang="en-US" dirty="0"/>
              <a:t>6. Rating: </a:t>
            </a:r>
            <a:r>
              <a:rPr lang="en-US" dirty="0" err="1"/>
              <a:t>wie</a:t>
            </a:r>
            <a:r>
              <a:rPr lang="en-US" dirty="0"/>
              <a:t> auf </a:t>
            </a:r>
            <a:r>
              <a:rPr lang="en-US" dirty="0" err="1"/>
              <a:t>Seite</a:t>
            </a:r>
            <a:r>
              <a:rPr lang="en-US" dirty="0"/>
              <a:t> 5 </a:t>
            </a:r>
            <a:r>
              <a:rPr lang="en-US" dirty="0" err="1"/>
              <a:t>ausgeführt</a:t>
            </a:r>
            <a:r>
              <a:rPr lang="en-US" dirty="0"/>
              <a:t>,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die </a:t>
            </a:r>
            <a:r>
              <a:rPr lang="en-US" dirty="0" err="1"/>
              <a:t>Kreditklassen</a:t>
            </a:r>
            <a:r>
              <a:rPr lang="en-US" dirty="0"/>
              <a:t> A bis C </a:t>
            </a:r>
            <a:r>
              <a:rPr lang="en-US" dirty="0" err="1"/>
              <a:t>gebrauchen</a:t>
            </a:r>
            <a:r>
              <a:rPr lang="en-US" dirty="0"/>
              <a:t>, alle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ausgeschlossen</a:t>
            </a:r>
            <a:r>
              <a:rPr lang="en-US" dirty="0"/>
              <a:t>, da die </a:t>
            </a:r>
            <a:r>
              <a:rPr lang="en-US" dirty="0" err="1"/>
              <a:t>Delinquenzen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60% </a:t>
            </a:r>
            <a:r>
              <a:rPr lang="en-US" dirty="0" err="1"/>
              <a:t>liegen</a:t>
            </a:r>
            <a:r>
              <a:rPr lang="en-US" dirty="0"/>
              <a:t>.</a:t>
            </a:r>
          </a:p>
          <a:p>
            <a:r>
              <a:rPr lang="en-US" dirty="0"/>
              <a:t>7. </a:t>
            </a:r>
            <a:r>
              <a:rPr lang="en-US" dirty="0" err="1"/>
              <a:t>Verschuldungsprüfung</a:t>
            </a:r>
            <a:r>
              <a:rPr lang="en-US" dirty="0"/>
              <a:t>: </a:t>
            </a:r>
            <a:r>
              <a:rPr lang="en-US" dirty="0" err="1"/>
              <a:t>liegt</a:t>
            </a:r>
            <a:r>
              <a:rPr lang="en-US" dirty="0"/>
              <a:t> der </a:t>
            </a:r>
            <a:r>
              <a:rPr lang="en-US" dirty="0" err="1"/>
              <a:t>Verschuldungsgrad</a:t>
            </a:r>
            <a:r>
              <a:rPr lang="en-US" dirty="0"/>
              <a:t> </a:t>
            </a:r>
            <a:r>
              <a:rPr lang="en-US" dirty="0" err="1"/>
              <a:t>unter</a:t>
            </a:r>
            <a:r>
              <a:rPr lang="en-US" dirty="0"/>
              <a:t> 10%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geringes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, </a:t>
            </a:r>
            <a:r>
              <a:rPr lang="en-US" dirty="0" err="1"/>
              <a:t>liegt</a:t>
            </a:r>
            <a:r>
              <a:rPr lang="en-US" dirty="0"/>
              <a:t> er </a:t>
            </a:r>
            <a:r>
              <a:rPr lang="en-US" dirty="0" err="1"/>
              <a:t>zwischen</a:t>
            </a:r>
            <a:r>
              <a:rPr lang="en-US" dirty="0"/>
              <a:t> 10 und 29% </a:t>
            </a:r>
            <a:r>
              <a:rPr lang="en-US" dirty="0" err="1"/>
              <a:t>mittleres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,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darüber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kreditwürdig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Hieraus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Risikoampel</a:t>
            </a:r>
            <a:r>
              <a:rPr lang="en-US" dirty="0"/>
              <a:t> </a:t>
            </a:r>
            <a:r>
              <a:rPr lang="en-US" dirty="0" err="1"/>
              <a:t>erstellt</a:t>
            </a:r>
            <a:r>
              <a:rPr lang="en-US" dirty="0"/>
              <a:t>; </a:t>
            </a:r>
            <a:r>
              <a:rPr lang="en-US" dirty="0" err="1"/>
              <a:t>geringes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= </a:t>
            </a:r>
            <a:r>
              <a:rPr lang="en-US" dirty="0" err="1"/>
              <a:t>grün</a:t>
            </a:r>
            <a:r>
              <a:rPr lang="en-US" dirty="0"/>
              <a:t>, </a:t>
            </a:r>
            <a:r>
              <a:rPr lang="en-US" dirty="0" err="1"/>
              <a:t>mittleres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= </a:t>
            </a:r>
            <a:r>
              <a:rPr lang="en-US" dirty="0" err="1"/>
              <a:t>gelb</a:t>
            </a:r>
            <a:r>
              <a:rPr lang="en-US" dirty="0"/>
              <a:t> und </a:t>
            </a:r>
            <a:r>
              <a:rPr lang="en-US" dirty="0" err="1"/>
              <a:t>hohes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= rot.</a:t>
            </a:r>
          </a:p>
          <a:p>
            <a:endParaRPr lang="en-US" dirty="0"/>
          </a:p>
          <a:p>
            <a:r>
              <a:rPr lang="en-US" dirty="0" err="1"/>
              <a:t>Erstes</a:t>
            </a:r>
            <a:r>
              <a:rPr lang="en-US" dirty="0"/>
              <a:t> </a:t>
            </a:r>
            <a:r>
              <a:rPr lang="en-US" dirty="0" err="1"/>
              <a:t>Zwischenergebnis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jede</a:t>
            </a:r>
            <a:r>
              <a:rPr lang="en-US" dirty="0"/>
              <a:t> </a:t>
            </a: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-Id-Zeile </a:t>
            </a:r>
            <a:r>
              <a:rPr lang="en-US" dirty="0" err="1"/>
              <a:t>mit</a:t>
            </a:r>
            <a:r>
              <a:rPr lang="en-US" dirty="0"/>
              <a:t> den </a:t>
            </a:r>
            <a:r>
              <a:rPr lang="en-US" dirty="0" err="1"/>
              <a:t>Ergebnissen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den 7 </a:t>
            </a:r>
            <a:r>
              <a:rPr lang="en-US" dirty="0" err="1"/>
              <a:t>Kriterien</a:t>
            </a:r>
            <a:r>
              <a:rPr lang="en-US" dirty="0"/>
              <a:t> </a:t>
            </a:r>
            <a:r>
              <a:rPr lang="en-US" dirty="0" err="1"/>
              <a:t>aufaddiert</a:t>
            </a:r>
            <a:r>
              <a:rPr lang="en-US" dirty="0"/>
              <a:t> und je </a:t>
            </a:r>
            <a:r>
              <a:rPr lang="en-US" dirty="0" err="1"/>
              <a:t>nach</a:t>
            </a:r>
            <a:r>
              <a:rPr lang="en-US" dirty="0"/>
              <a:t> ID </a:t>
            </a:r>
            <a:r>
              <a:rPr lang="en-US" dirty="0" err="1"/>
              <a:t>dargestellt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kommen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Feinjustierung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Zeile für </a:t>
            </a:r>
            <a:r>
              <a:rPr lang="en-US" dirty="0" err="1"/>
              <a:t>jede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-ID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3 rot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bleibt</a:t>
            </a:r>
            <a:r>
              <a:rPr lang="en-US" dirty="0"/>
              <a:t> die </a:t>
            </a:r>
            <a:r>
              <a:rPr lang="en-US" dirty="0" err="1"/>
              <a:t>Entscheidung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rot, </a:t>
            </a:r>
            <a:r>
              <a:rPr lang="en-US" dirty="0" err="1"/>
              <a:t>sollten</a:t>
            </a:r>
            <a:r>
              <a:rPr lang="en-US" dirty="0"/>
              <a:t> 3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weniger</a:t>
            </a:r>
            <a:r>
              <a:rPr lang="en-US" dirty="0"/>
              <a:t> rot sein, </a:t>
            </a:r>
            <a:r>
              <a:rPr lang="en-US" dirty="0" err="1"/>
              <a:t>ändert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das </a:t>
            </a:r>
            <a:r>
              <a:rPr lang="en-US" dirty="0" err="1"/>
              <a:t>Risiko</a:t>
            </a:r>
            <a:r>
              <a:rPr lang="en-US" dirty="0"/>
              <a:t> auf </a:t>
            </a:r>
            <a:r>
              <a:rPr lang="en-US" dirty="0" err="1"/>
              <a:t>gelb</a:t>
            </a:r>
            <a:r>
              <a:rPr lang="en-US" dirty="0"/>
              <a:t>, es sei </a:t>
            </a:r>
            <a:r>
              <a:rPr lang="en-US" dirty="0" err="1"/>
              <a:t>denn</a:t>
            </a:r>
            <a:r>
              <a:rPr lang="en-US" dirty="0"/>
              <a:t> es gab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historischen</a:t>
            </a:r>
            <a:r>
              <a:rPr lang="en-US" dirty="0"/>
              <a:t> </a:t>
            </a:r>
            <a:r>
              <a:rPr lang="en-US" dirty="0" err="1"/>
              <a:t>Ausfall</a:t>
            </a:r>
            <a:r>
              <a:rPr lang="en-US" dirty="0"/>
              <a:t>,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immer rot.</a:t>
            </a:r>
          </a:p>
          <a:p>
            <a:endParaRPr lang="en-US" dirty="0"/>
          </a:p>
          <a:p>
            <a:r>
              <a:rPr lang="en-US" dirty="0"/>
              <a:t>Grün </a:t>
            </a:r>
            <a:r>
              <a:rPr lang="en-US" dirty="0" err="1"/>
              <a:t>gibt</a:t>
            </a:r>
            <a:r>
              <a:rPr lang="en-US" dirty="0"/>
              <a:t> es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alle 7 </a:t>
            </a:r>
            <a:r>
              <a:rPr lang="en-US" dirty="0" err="1"/>
              <a:t>Kriterien</a:t>
            </a:r>
            <a:r>
              <a:rPr lang="en-US" dirty="0"/>
              <a:t> </a:t>
            </a:r>
            <a:r>
              <a:rPr lang="en-US" dirty="0" err="1"/>
              <a:t>grün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Bezüglich</a:t>
            </a:r>
            <a:r>
              <a:rPr lang="en-US" dirty="0"/>
              <a:t> der </a:t>
            </a:r>
            <a:r>
              <a:rPr lang="en-US" dirty="0" err="1"/>
              <a:t>Kreditüberwachung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ich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folgendes</a:t>
            </a:r>
            <a:r>
              <a:rPr lang="en-US" dirty="0"/>
              <a:t> </a:t>
            </a:r>
            <a:r>
              <a:rPr lang="en-US" dirty="0" err="1"/>
              <a:t>Anmerken</a:t>
            </a:r>
            <a:r>
              <a:rPr lang="en-US" dirty="0"/>
              <a:t>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31.png"/><Relationship Id="rId5" Type="http://schemas.openxmlformats.org/officeDocument/2006/relationships/image" Target="../media/image1.png"/><Relationship Id="rId10" Type="http://schemas.openxmlformats.org/officeDocument/2006/relationships/image" Target="../media/image8.sv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9.png"/><Relationship Id="rId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4340739" y="7216014"/>
            <a:ext cx="8229072" cy="1429801"/>
          </a:xfrm>
          <a:custGeom>
            <a:avLst/>
            <a:gdLst/>
            <a:ahLst/>
            <a:cxnLst/>
            <a:rect l="l" t="t" r="r" b="b"/>
            <a:pathLst>
              <a:path w="8229072" h="1429801">
                <a:moveTo>
                  <a:pt x="0" y="0"/>
                </a:moveTo>
                <a:lnTo>
                  <a:pt x="8229071" y="0"/>
                </a:lnTo>
                <a:lnTo>
                  <a:pt x="8229071" y="1429801"/>
                </a:lnTo>
                <a:lnTo>
                  <a:pt x="0" y="1429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9894474" y="-225013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1" y="0"/>
                </a:moveTo>
                <a:lnTo>
                  <a:pt x="0" y="0"/>
                </a:lnTo>
                <a:lnTo>
                  <a:pt x="0" y="10512013"/>
                </a:lnTo>
                <a:lnTo>
                  <a:pt x="10148871" y="10512013"/>
                </a:lnTo>
                <a:lnTo>
                  <a:pt x="10148871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2755213" y="1231212"/>
            <a:ext cx="12509253" cy="3769738"/>
            <a:chOff x="0" y="0"/>
            <a:chExt cx="2588193" cy="7799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8193" cy="779968"/>
            </a:xfrm>
            <a:custGeom>
              <a:avLst/>
              <a:gdLst/>
              <a:ahLst/>
              <a:cxnLst/>
              <a:rect l="l" t="t" r="r" b="b"/>
              <a:pathLst>
                <a:path w="2588193" h="779968">
                  <a:moveTo>
                    <a:pt x="43323" y="0"/>
                  </a:moveTo>
                  <a:lnTo>
                    <a:pt x="2544871" y="0"/>
                  </a:lnTo>
                  <a:cubicBezTo>
                    <a:pt x="2556361" y="0"/>
                    <a:pt x="2567380" y="4564"/>
                    <a:pt x="2575504" y="12689"/>
                  </a:cubicBezTo>
                  <a:cubicBezTo>
                    <a:pt x="2583629" y="20814"/>
                    <a:pt x="2588193" y="31833"/>
                    <a:pt x="2588193" y="43323"/>
                  </a:cubicBezTo>
                  <a:lnTo>
                    <a:pt x="2588193" y="736645"/>
                  </a:lnTo>
                  <a:cubicBezTo>
                    <a:pt x="2588193" y="748135"/>
                    <a:pt x="2583629" y="759154"/>
                    <a:pt x="2575504" y="767279"/>
                  </a:cubicBezTo>
                  <a:cubicBezTo>
                    <a:pt x="2567380" y="775403"/>
                    <a:pt x="2556361" y="779968"/>
                    <a:pt x="2544871" y="779968"/>
                  </a:cubicBezTo>
                  <a:lnTo>
                    <a:pt x="43323" y="779968"/>
                  </a:lnTo>
                  <a:cubicBezTo>
                    <a:pt x="31833" y="779968"/>
                    <a:pt x="20814" y="775403"/>
                    <a:pt x="12689" y="767279"/>
                  </a:cubicBezTo>
                  <a:cubicBezTo>
                    <a:pt x="4564" y="759154"/>
                    <a:pt x="0" y="748135"/>
                    <a:pt x="0" y="736645"/>
                  </a:cubicBezTo>
                  <a:lnTo>
                    <a:pt x="0" y="43323"/>
                  </a:lnTo>
                  <a:cubicBezTo>
                    <a:pt x="0" y="31833"/>
                    <a:pt x="4564" y="20814"/>
                    <a:pt x="12689" y="12689"/>
                  </a:cubicBezTo>
                  <a:cubicBezTo>
                    <a:pt x="20814" y="4564"/>
                    <a:pt x="31833" y="0"/>
                    <a:pt x="43323" y="0"/>
                  </a:cubicBezTo>
                  <a:close/>
                </a:path>
              </a:pathLst>
            </a:custGeom>
            <a:solidFill>
              <a:srgbClr val="345E7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88193" cy="827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4990224">
            <a:off x="-1005110" y="2821818"/>
            <a:ext cx="1043054" cy="1005517"/>
          </a:xfrm>
          <a:custGeom>
            <a:avLst/>
            <a:gdLst/>
            <a:ahLst/>
            <a:cxnLst/>
            <a:rect l="l" t="t" r="r" b="b"/>
            <a:pathLst>
              <a:path w="1043054" h="1005517">
                <a:moveTo>
                  <a:pt x="0" y="0"/>
                </a:moveTo>
                <a:lnTo>
                  <a:pt x="1043054" y="0"/>
                </a:lnTo>
                <a:lnTo>
                  <a:pt x="1043054" y="1005517"/>
                </a:lnTo>
                <a:lnTo>
                  <a:pt x="0" y="10055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Freeform 9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TextBox 10"/>
          <p:cNvSpPr txBox="1"/>
          <p:nvPr/>
        </p:nvSpPr>
        <p:spPr>
          <a:xfrm>
            <a:off x="3186722" y="1431614"/>
            <a:ext cx="11918141" cy="183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21"/>
              </a:lnSpc>
            </a:pPr>
            <a:r>
              <a:rPr lang="en-US" sz="10515" b="1">
                <a:solidFill>
                  <a:srgbClr val="E3EBF2"/>
                </a:solidFill>
                <a:latin typeface="Arimo Bold"/>
                <a:ea typeface="Arimo Bold"/>
                <a:cs typeface="Arimo Bold"/>
                <a:sym typeface="Arimo Bold"/>
              </a:rPr>
              <a:t>DATENANALYSE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22674" y="3666211"/>
            <a:ext cx="11782188" cy="82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3"/>
              </a:lnSpc>
            </a:pPr>
            <a:r>
              <a:rPr lang="en-US" sz="4709" b="1">
                <a:solidFill>
                  <a:srgbClr val="E3EBF2"/>
                </a:solidFill>
                <a:latin typeface="Arimo Bold"/>
                <a:ea typeface="Arimo Bold"/>
                <a:cs typeface="Arimo Bold"/>
                <a:sym typeface="Arimo Bold"/>
              </a:rPr>
              <a:t>OPTIMIERUNG DER KREDITPROZESSE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605680" y="6226753"/>
            <a:ext cx="8808318" cy="1458542"/>
            <a:chOff x="0" y="0"/>
            <a:chExt cx="1822461" cy="3017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2461" cy="301776"/>
            </a:xfrm>
            <a:custGeom>
              <a:avLst/>
              <a:gdLst/>
              <a:ahLst/>
              <a:cxnLst/>
              <a:rect l="l" t="t" r="r" b="b"/>
              <a:pathLst>
                <a:path w="1822461" h="301776">
                  <a:moveTo>
                    <a:pt x="61525" y="0"/>
                  </a:moveTo>
                  <a:lnTo>
                    <a:pt x="1760936" y="0"/>
                  </a:lnTo>
                  <a:cubicBezTo>
                    <a:pt x="1777254" y="0"/>
                    <a:pt x="1792903" y="6482"/>
                    <a:pt x="1804441" y="18020"/>
                  </a:cubicBezTo>
                  <a:cubicBezTo>
                    <a:pt x="1815979" y="29559"/>
                    <a:pt x="1822461" y="45208"/>
                    <a:pt x="1822461" y="61525"/>
                  </a:cubicBezTo>
                  <a:lnTo>
                    <a:pt x="1822461" y="240250"/>
                  </a:lnTo>
                  <a:cubicBezTo>
                    <a:pt x="1822461" y="274230"/>
                    <a:pt x="1794916" y="301776"/>
                    <a:pt x="1760936" y="301776"/>
                  </a:cubicBezTo>
                  <a:lnTo>
                    <a:pt x="61525" y="301776"/>
                  </a:lnTo>
                  <a:cubicBezTo>
                    <a:pt x="45208" y="301776"/>
                    <a:pt x="29559" y="295294"/>
                    <a:pt x="18020" y="283755"/>
                  </a:cubicBezTo>
                  <a:cubicBezTo>
                    <a:pt x="6482" y="272217"/>
                    <a:pt x="0" y="256568"/>
                    <a:pt x="0" y="240250"/>
                  </a:cubicBezTo>
                  <a:lnTo>
                    <a:pt x="0" y="61525"/>
                  </a:lnTo>
                  <a:cubicBezTo>
                    <a:pt x="0" y="45208"/>
                    <a:pt x="6482" y="29559"/>
                    <a:pt x="18020" y="18020"/>
                  </a:cubicBezTo>
                  <a:cubicBezTo>
                    <a:pt x="29559" y="6482"/>
                    <a:pt x="45208" y="0"/>
                    <a:pt x="61525" y="0"/>
                  </a:cubicBezTo>
                  <a:close/>
                </a:path>
              </a:pathLst>
            </a:custGeom>
            <a:solidFill>
              <a:srgbClr val="345E7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822461" cy="34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05680" y="6420084"/>
            <a:ext cx="880831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KREDITÜBERWACHUNG &amp; KREDITVERGABE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IM FOKUS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69555" y="9678161"/>
            <a:ext cx="8229072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45E7D"/>
                </a:solidFill>
                <a:latin typeface="Arimo"/>
                <a:ea typeface="Arimo"/>
                <a:cs typeface="Arimo"/>
                <a:sym typeface="Arimo"/>
              </a:rPr>
              <a:t>Thorsten Teetzen, Data Analyst Credit Risk, 14.05.2025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3003042" y="5864098"/>
            <a:ext cx="13401677" cy="2328541"/>
          </a:xfrm>
          <a:custGeom>
            <a:avLst/>
            <a:gdLst/>
            <a:ahLst/>
            <a:cxnLst/>
            <a:rect l="l" t="t" r="r" b="b"/>
            <a:pathLst>
              <a:path w="13401677" h="2328541">
                <a:moveTo>
                  <a:pt x="0" y="0"/>
                </a:moveTo>
                <a:lnTo>
                  <a:pt x="13401677" y="0"/>
                </a:lnTo>
                <a:lnTo>
                  <a:pt x="13401677" y="2328542"/>
                </a:lnTo>
                <a:lnTo>
                  <a:pt x="0" y="2328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121062" y="616544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1" y="0"/>
                </a:moveTo>
                <a:lnTo>
                  <a:pt x="0" y="0"/>
                </a:lnTo>
                <a:lnTo>
                  <a:pt x="0" y="10512013"/>
                </a:lnTo>
                <a:lnTo>
                  <a:pt x="10148871" y="10512013"/>
                </a:lnTo>
                <a:lnTo>
                  <a:pt x="10148871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-182526" y="92759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3322674" y="1525398"/>
            <a:ext cx="12282698" cy="190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E3EBF2"/>
                </a:solidFill>
                <a:latin typeface="Worker Bold"/>
                <a:ea typeface="Worker Bold"/>
                <a:cs typeface="Worker Bold"/>
                <a:sym typeface="Worker 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473950" y="472146"/>
            <a:ext cx="7126105" cy="1113108"/>
            <a:chOff x="0" y="0"/>
            <a:chExt cx="1876834" cy="2931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6834" cy="293164"/>
            </a:xfrm>
            <a:custGeom>
              <a:avLst/>
              <a:gdLst/>
              <a:ahLst/>
              <a:cxnLst/>
              <a:rect l="l" t="t" r="r" b="b"/>
              <a:pathLst>
                <a:path w="1876834" h="293164">
                  <a:moveTo>
                    <a:pt x="48889" y="0"/>
                  </a:moveTo>
                  <a:lnTo>
                    <a:pt x="1827946" y="0"/>
                  </a:lnTo>
                  <a:cubicBezTo>
                    <a:pt x="1854946" y="0"/>
                    <a:pt x="1876834" y="21888"/>
                    <a:pt x="1876834" y="48889"/>
                  </a:cubicBezTo>
                  <a:lnTo>
                    <a:pt x="1876834" y="244275"/>
                  </a:lnTo>
                  <a:cubicBezTo>
                    <a:pt x="1876834" y="271276"/>
                    <a:pt x="1854946" y="293164"/>
                    <a:pt x="1827946" y="293164"/>
                  </a:cubicBezTo>
                  <a:lnTo>
                    <a:pt x="48889" y="293164"/>
                  </a:lnTo>
                  <a:cubicBezTo>
                    <a:pt x="21888" y="293164"/>
                    <a:pt x="0" y="271276"/>
                    <a:pt x="0" y="244275"/>
                  </a:cubicBezTo>
                  <a:lnTo>
                    <a:pt x="0" y="48889"/>
                  </a:lnTo>
                  <a:cubicBezTo>
                    <a:pt x="0" y="21888"/>
                    <a:pt x="21888" y="0"/>
                    <a:pt x="48889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876834" cy="34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550310" y="694625"/>
            <a:ext cx="6973384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E3EBF2"/>
                </a:solidFill>
                <a:latin typeface="Arimo Bold"/>
                <a:ea typeface="Arimo Bold"/>
                <a:cs typeface="Arimo Bold"/>
                <a:sym typeface="Arimo Bold"/>
              </a:rPr>
              <a:t>HANDLUNGSEMPFEHLUNG 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671813" y="2326953"/>
            <a:ext cx="12730378" cy="6199268"/>
            <a:chOff x="0" y="0"/>
            <a:chExt cx="3352857" cy="16327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52857" cy="1632729"/>
            </a:xfrm>
            <a:custGeom>
              <a:avLst/>
              <a:gdLst/>
              <a:ahLst/>
              <a:cxnLst/>
              <a:rect l="l" t="t" r="r" b="b"/>
              <a:pathLst>
                <a:path w="3352857" h="1632729">
                  <a:moveTo>
                    <a:pt x="27367" y="0"/>
                  </a:moveTo>
                  <a:lnTo>
                    <a:pt x="3325490" y="0"/>
                  </a:lnTo>
                  <a:cubicBezTo>
                    <a:pt x="3332748" y="0"/>
                    <a:pt x="3339709" y="2883"/>
                    <a:pt x="3344841" y="8015"/>
                  </a:cubicBezTo>
                  <a:cubicBezTo>
                    <a:pt x="3349973" y="13148"/>
                    <a:pt x="3352857" y="20108"/>
                    <a:pt x="3352857" y="27367"/>
                  </a:cubicBezTo>
                  <a:lnTo>
                    <a:pt x="3352857" y="1605362"/>
                  </a:lnTo>
                  <a:cubicBezTo>
                    <a:pt x="3352857" y="1620477"/>
                    <a:pt x="3340604" y="1632729"/>
                    <a:pt x="3325490" y="1632729"/>
                  </a:cubicBezTo>
                  <a:lnTo>
                    <a:pt x="27367" y="1632729"/>
                  </a:lnTo>
                  <a:cubicBezTo>
                    <a:pt x="20108" y="1632729"/>
                    <a:pt x="13148" y="1629846"/>
                    <a:pt x="8015" y="1624714"/>
                  </a:cubicBezTo>
                  <a:cubicBezTo>
                    <a:pt x="2883" y="1619581"/>
                    <a:pt x="0" y="1612621"/>
                    <a:pt x="0" y="1605362"/>
                  </a:cubicBezTo>
                  <a:lnTo>
                    <a:pt x="0" y="27367"/>
                  </a:lnTo>
                  <a:cubicBezTo>
                    <a:pt x="0" y="12252"/>
                    <a:pt x="12252" y="0"/>
                    <a:pt x="27367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352857" cy="1680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868189" y="2324472"/>
            <a:ext cx="12337625" cy="605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Echtzeit-Scoring mit KI-Unterstützung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       - Automatische Analyse von Kontobewegungen und Zahlungsverhalten mit ML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Integration von Kreditbürodaten und internen Bankdaten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       - Kombination von externem Credit Score mit Transaktions- und Verhaltensdaten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Automatisierte Trigger &amp; Alerts durch KI-Systeme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       - Tägliche/wöchentliche Ereignisüberwachung (z. B. Scoreabfall, neue Kreditanfragen)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Proaktive Risikoerkennung &amp; Frühwarnungen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       - KI erkennt non-lineare Muster → Frühintervention vor Zahlungsstörungen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Hohe Effizienz &amp; Zeiteinsparung durch Automatisierung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       - Reduktion manueller Prüfaufwände um bis zu 70 % möglich (Beraterschätzungen)</a:t>
            </a:r>
          </a:p>
          <a:p>
            <a:pPr algn="ctr">
              <a:lnSpc>
                <a:spcPts val="3637"/>
              </a:lnSpc>
              <a:spcBef>
                <a:spcPct val="0"/>
              </a:spcBef>
            </a:pPr>
            <a:endParaRPr lang="en-US" sz="2400">
              <a:solidFill>
                <a:srgbClr val="E3EBF2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3003042" y="5864098"/>
            <a:ext cx="13401677" cy="2328541"/>
          </a:xfrm>
          <a:custGeom>
            <a:avLst/>
            <a:gdLst/>
            <a:ahLst/>
            <a:cxnLst/>
            <a:rect l="l" t="t" r="r" b="b"/>
            <a:pathLst>
              <a:path w="13401677" h="2328541">
                <a:moveTo>
                  <a:pt x="0" y="0"/>
                </a:moveTo>
                <a:lnTo>
                  <a:pt x="13401677" y="0"/>
                </a:lnTo>
                <a:lnTo>
                  <a:pt x="13401677" y="2328542"/>
                </a:lnTo>
                <a:lnTo>
                  <a:pt x="0" y="2328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121062" y="616544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1" y="0"/>
                </a:moveTo>
                <a:lnTo>
                  <a:pt x="0" y="0"/>
                </a:lnTo>
                <a:lnTo>
                  <a:pt x="0" y="10512013"/>
                </a:lnTo>
                <a:lnTo>
                  <a:pt x="10148871" y="10512013"/>
                </a:lnTo>
                <a:lnTo>
                  <a:pt x="10148871" y="0"/>
                </a:lnTo>
                <a:close/>
              </a:path>
            </a:pathLst>
          </a:custGeom>
          <a:blipFill>
            <a:blip r:embed="rId7">
              <a:alphaModFix amt="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-182526" y="92759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5473950" y="472146"/>
            <a:ext cx="7126105" cy="1113108"/>
            <a:chOff x="0" y="0"/>
            <a:chExt cx="1876834" cy="2931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6834" cy="293164"/>
            </a:xfrm>
            <a:custGeom>
              <a:avLst/>
              <a:gdLst/>
              <a:ahLst/>
              <a:cxnLst/>
              <a:rect l="l" t="t" r="r" b="b"/>
              <a:pathLst>
                <a:path w="1876834" h="293164">
                  <a:moveTo>
                    <a:pt x="48889" y="0"/>
                  </a:moveTo>
                  <a:lnTo>
                    <a:pt x="1827946" y="0"/>
                  </a:lnTo>
                  <a:cubicBezTo>
                    <a:pt x="1854946" y="0"/>
                    <a:pt x="1876834" y="21888"/>
                    <a:pt x="1876834" y="48889"/>
                  </a:cubicBezTo>
                  <a:lnTo>
                    <a:pt x="1876834" y="244275"/>
                  </a:lnTo>
                  <a:cubicBezTo>
                    <a:pt x="1876834" y="271276"/>
                    <a:pt x="1854946" y="293164"/>
                    <a:pt x="1827946" y="293164"/>
                  </a:cubicBezTo>
                  <a:lnTo>
                    <a:pt x="48889" y="293164"/>
                  </a:lnTo>
                  <a:cubicBezTo>
                    <a:pt x="21888" y="293164"/>
                    <a:pt x="0" y="271276"/>
                    <a:pt x="0" y="244275"/>
                  </a:cubicBezTo>
                  <a:lnTo>
                    <a:pt x="0" y="48889"/>
                  </a:lnTo>
                  <a:cubicBezTo>
                    <a:pt x="0" y="21888"/>
                    <a:pt x="21888" y="0"/>
                    <a:pt x="48889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876834" cy="34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0310" y="694625"/>
            <a:ext cx="6973384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E3EBF2"/>
                </a:solidFill>
                <a:latin typeface="Arimo Bold"/>
                <a:ea typeface="Arimo Bold"/>
                <a:cs typeface="Arimo Bold"/>
                <a:sym typeface="Arimo Bold"/>
              </a:rPr>
              <a:t>FAZIT</a:t>
            </a:r>
          </a:p>
        </p:txBody>
      </p:sp>
      <p:pic>
        <p:nvPicPr>
          <p:cNvPr id="13" name="Finale Ampel">
            <a:hlinkClick r:id="" action="ppaction://media"/>
            <a:extLst>
              <a:ext uri="{FF2B5EF4-FFF2-40B4-BE49-F238E27FC236}">
                <a16:creationId xmlns:a16="http://schemas.microsoft.com/office/drawing/2014/main" id="{0E5CAA78-8DAB-2580-B2E9-9D004CD277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15416" t="8519" r="15833" b="23333"/>
          <a:stretch/>
        </p:blipFill>
        <p:spPr>
          <a:xfrm>
            <a:off x="2819400" y="2187826"/>
            <a:ext cx="11492750" cy="63313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0301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3003042" y="5864098"/>
            <a:ext cx="13401677" cy="2328541"/>
          </a:xfrm>
          <a:custGeom>
            <a:avLst/>
            <a:gdLst/>
            <a:ahLst/>
            <a:cxnLst/>
            <a:rect l="l" t="t" r="r" b="b"/>
            <a:pathLst>
              <a:path w="13401677" h="2328541">
                <a:moveTo>
                  <a:pt x="0" y="0"/>
                </a:moveTo>
                <a:lnTo>
                  <a:pt x="13401677" y="0"/>
                </a:lnTo>
                <a:lnTo>
                  <a:pt x="13401677" y="2328542"/>
                </a:lnTo>
                <a:lnTo>
                  <a:pt x="0" y="2328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030427" y="-208995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1" y="0"/>
                </a:moveTo>
                <a:lnTo>
                  <a:pt x="0" y="0"/>
                </a:lnTo>
                <a:lnTo>
                  <a:pt x="0" y="10512013"/>
                </a:lnTo>
                <a:lnTo>
                  <a:pt x="10148871" y="10512013"/>
                </a:lnTo>
                <a:lnTo>
                  <a:pt x="10148871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3223282" y="739551"/>
            <a:ext cx="12509253" cy="1090266"/>
            <a:chOff x="0" y="0"/>
            <a:chExt cx="2588193" cy="2255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8193" cy="225578"/>
            </a:xfrm>
            <a:custGeom>
              <a:avLst/>
              <a:gdLst/>
              <a:ahLst/>
              <a:cxnLst/>
              <a:rect l="l" t="t" r="r" b="b"/>
              <a:pathLst>
                <a:path w="2588193" h="225578">
                  <a:moveTo>
                    <a:pt x="43323" y="0"/>
                  </a:moveTo>
                  <a:lnTo>
                    <a:pt x="2544871" y="0"/>
                  </a:lnTo>
                  <a:cubicBezTo>
                    <a:pt x="2556361" y="0"/>
                    <a:pt x="2567380" y="4564"/>
                    <a:pt x="2575504" y="12689"/>
                  </a:cubicBezTo>
                  <a:cubicBezTo>
                    <a:pt x="2583629" y="20814"/>
                    <a:pt x="2588193" y="31833"/>
                    <a:pt x="2588193" y="43323"/>
                  </a:cubicBezTo>
                  <a:lnTo>
                    <a:pt x="2588193" y="182256"/>
                  </a:lnTo>
                  <a:cubicBezTo>
                    <a:pt x="2588193" y="193746"/>
                    <a:pt x="2583629" y="204765"/>
                    <a:pt x="2575504" y="212890"/>
                  </a:cubicBezTo>
                  <a:cubicBezTo>
                    <a:pt x="2567380" y="221014"/>
                    <a:pt x="2556361" y="225578"/>
                    <a:pt x="2544871" y="225578"/>
                  </a:cubicBezTo>
                  <a:lnTo>
                    <a:pt x="43323" y="225578"/>
                  </a:lnTo>
                  <a:cubicBezTo>
                    <a:pt x="31833" y="225578"/>
                    <a:pt x="20814" y="221014"/>
                    <a:pt x="12689" y="212890"/>
                  </a:cubicBezTo>
                  <a:cubicBezTo>
                    <a:pt x="4564" y="204765"/>
                    <a:pt x="0" y="193746"/>
                    <a:pt x="0" y="182256"/>
                  </a:cubicBezTo>
                  <a:lnTo>
                    <a:pt x="0" y="43323"/>
                  </a:lnTo>
                  <a:cubicBezTo>
                    <a:pt x="0" y="31833"/>
                    <a:pt x="4564" y="20814"/>
                    <a:pt x="12689" y="12689"/>
                  </a:cubicBezTo>
                  <a:cubicBezTo>
                    <a:pt x="20814" y="4564"/>
                    <a:pt x="31833" y="0"/>
                    <a:pt x="43323" y="0"/>
                  </a:cubicBezTo>
                  <a:close/>
                </a:path>
              </a:pathLst>
            </a:custGeom>
            <a:solidFill>
              <a:srgbClr val="345E7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88193" cy="27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Freeform 9"/>
          <p:cNvSpPr/>
          <p:nvPr/>
        </p:nvSpPr>
        <p:spPr>
          <a:xfrm>
            <a:off x="-182526" y="92759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TextBox 10"/>
          <p:cNvSpPr txBox="1"/>
          <p:nvPr/>
        </p:nvSpPr>
        <p:spPr>
          <a:xfrm>
            <a:off x="3322674" y="899777"/>
            <a:ext cx="12310467" cy="67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3817" b="1">
                <a:solidFill>
                  <a:srgbClr val="E3EBF2"/>
                </a:solidFill>
                <a:latin typeface="Arimo Bold"/>
                <a:ea typeface="Arimo Bold"/>
                <a:cs typeface="Arimo Bold"/>
                <a:sym typeface="Arimo Bold"/>
              </a:rPr>
              <a:t>VIELEN DANK FÜR DIE AUFMERKSAMKEIT!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pic>
        <p:nvPicPr>
          <p:cNvPr id="15" name="Grafik 14" descr="Ein Bild, das Kleidung, Jeans, Person enthält.">
            <a:extLst>
              <a:ext uri="{FF2B5EF4-FFF2-40B4-BE49-F238E27FC236}">
                <a16:creationId xmlns:a16="http://schemas.microsoft.com/office/drawing/2014/main" id="{38454B13-0130-52AD-DEF7-5351ED797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0" y="5015838"/>
            <a:ext cx="6210300" cy="4140200"/>
          </a:xfrm>
          <a:prstGeom prst="rect">
            <a:avLst/>
          </a:prstGeom>
        </p:spPr>
      </p:pic>
      <p:pic>
        <p:nvPicPr>
          <p:cNvPr id="17" name="Grafik 16" descr="Ein Bild, das Kleidung, Mann, Person, Formelle Kleidung enthält.">
            <a:extLst>
              <a:ext uri="{FF2B5EF4-FFF2-40B4-BE49-F238E27FC236}">
                <a16:creationId xmlns:a16="http://schemas.microsoft.com/office/drawing/2014/main" id="{F75610CF-D5D2-8845-3961-B0B4C72396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146" y="2458223"/>
            <a:ext cx="7506693" cy="500446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3003042" y="5864098"/>
            <a:ext cx="13401677" cy="2328541"/>
          </a:xfrm>
          <a:custGeom>
            <a:avLst/>
            <a:gdLst/>
            <a:ahLst/>
            <a:cxnLst/>
            <a:rect l="l" t="t" r="r" b="b"/>
            <a:pathLst>
              <a:path w="13401677" h="2328541">
                <a:moveTo>
                  <a:pt x="0" y="0"/>
                </a:moveTo>
                <a:lnTo>
                  <a:pt x="13401677" y="0"/>
                </a:lnTo>
                <a:lnTo>
                  <a:pt x="13401677" y="2328542"/>
                </a:lnTo>
                <a:lnTo>
                  <a:pt x="0" y="2328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9885816" y="-112506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0" y="0"/>
                </a:moveTo>
                <a:lnTo>
                  <a:pt x="0" y="0"/>
                </a:lnTo>
                <a:lnTo>
                  <a:pt x="0" y="10512012"/>
                </a:lnTo>
                <a:lnTo>
                  <a:pt x="10148870" y="10512012"/>
                </a:lnTo>
                <a:lnTo>
                  <a:pt x="1014887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2699938" y="1546597"/>
            <a:ext cx="12509253" cy="6529149"/>
            <a:chOff x="0" y="0"/>
            <a:chExt cx="2588193" cy="13508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8193" cy="1350896"/>
            </a:xfrm>
            <a:custGeom>
              <a:avLst/>
              <a:gdLst/>
              <a:ahLst/>
              <a:cxnLst/>
              <a:rect l="l" t="t" r="r" b="b"/>
              <a:pathLst>
                <a:path w="2588193" h="1350896">
                  <a:moveTo>
                    <a:pt x="43323" y="0"/>
                  </a:moveTo>
                  <a:lnTo>
                    <a:pt x="2544871" y="0"/>
                  </a:lnTo>
                  <a:cubicBezTo>
                    <a:pt x="2556361" y="0"/>
                    <a:pt x="2567380" y="4564"/>
                    <a:pt x="2575504" y="12689"/>
                  </a:cubicBezTo>
                  <a:cubicBezTo>
                    <a:pt x="2583629" y="20814"/>
                    <a:pt x="2588193" y="31833"/>
                    <a:pt x="2588193" y="43323"/>
                  </a:cubicBezTo>
                  <a:lnTo>
                    <a:pt x="2588193" y="1307573"/>
                  </a:lnTo>
                  <a:cubicBezTo>
                    <a:pt x="2588193" y="1319063"/>
                    <a:pt x="2583629" y="1330083"/>
                    <a:pt x="2575504" y="1338207"/>
                  </a:cubicBezTo>
                  <a:cubicBezTo>
                    <a:pt x="2567380" y="1346332"/>
                    <a:pt x="2556361" y="1350896"/>
                    <a:pt x="2544871" y="1350896"/>
                  </a:cubicBezTo>
                  <a:lnTo>
                    <a:pt x="43323" y="1350896"/>
                  </a:lnTo>
                  <a:cubicBezTo>
                    <a:pt x="31833" y="1350896"/>
                    <a:pt x="20814" y="1346332"/>
                    <a:pt x="12689" y="1338207"/>
                  </a:cubicBezTo>
                  <a:cubicBezTo>
                    <a:pt x="4564" y="1330083"/>
                    <a:pt x="0" y="1319063"/>
                    <a:pt x="0" y="1307573"/>
                  </a:cubicBezTo>
                  <a:lnTo>
                    <a:pt x="0" y="43323"/>
                  </a:lnTo>
                  <a:cubicBezTo>
                    <a:pt x="0" y="31833"/>
                    <a:pt x="4564" y="20814"/>
                    <a:pt x="12689" y="12689"/>
                  </a:cubicBezTo>
                  <a:cubicBezTo>
                    <a:pt x="20814" y="4564"/>
                    <a:pt x="31833" y="0"/>
                    <a:pt x="43323" y="0"/>
                  </a:cubicBezTo>
                  <a:close/>
                </a:path>
              </a:pathLst>
            </a:custGeom>
            <a:solidFill>
              <a:srgbClr val="345E7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88193" cy="139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4990224">
            <a:off x="-1005110" y="2821818"/>
            <a:ext cx="1043054" cy="1005517"/>
          </a:xfrm>
          <a:custGeom>
            <a:avLst/>
            <a:gdLst/>
            <a:ahLst/>
            <a:cxnLst/>
            <a:rect l="l" t="t" r="r" b="b"/>
            <a:pathLst>
              <a:path w="1043054" h="1005517">
                <a:moveTo>
                  <a:pt x="0" y="0"/>
                </a:moveTo>
                <a:lnTo>
                  <a:pt x="1043054" y="0"/>
                </a:lnTo>
                <a:lnTo>
                  <a:pt x="1043054" y="1005517"/>
                </a:lnTo>
                <a:lnTo>
                  <a:pt x="0" y="10055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Freeform 9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TextBox 10"/>
          <p:cNvSpPr txBox="1"/>
          <p:nvPr/>
        </p:nvSpPr>
        <p:spPr>
          <a:xfrm>
            <a:off x="3571614" y="1790249"/>
            <a:ext cx="631420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E3EBF2"/>
                </a:solidFill>
                <a:latin typeface="Arimo Bold"/>
                <a:ea typeface="Arimo Bold"/>
                <a:cs typeface="Arimo Bold"/>
                <a:sym typeface="Arimo Bold"/>
              </a:rPr>
              <a:t>INHALTSVERZEICHNIS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71614" y="2595118"/>
            <a:ext cx="10765901" cy="492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927"/>
              </a:lnSpc>
              <a:buAutoNum type="arabicPeriod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Einleitung</a:t>
            </a:r>
          </a:p>
          <a:p>
            <a:pPr marL="604519" lvl="1" indent="-302260" algn="l">
              <a:lnSpc>
                <a:spcPts val="4927"/>
              </a:lnSpc>
              <a:buAutoNum type="arabicPeriod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Ziel der Analyse</a:t>
            </a:r>
          </a:p>
          <a:p>
            <a:pPr marL="604519" lvl="1" indent="-302260" algn="l">
              <a:lnSpc>
                <a:spcPts val="4927"/>
              </a:lnSpc>
              <a:buAutoNum type="arabicPeriod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Datenanalyse Kreditvergabe &amp; Pricing</a:t>
            </a:r>
          </a:p>
          <a:p>
            <a:pPr marL="604519" lvl="1" indent="-302260" algn="l">
              <a:lnSpc>
                <a:spcPts val="4927"/>
              </a:lnSpc>
              <a:buAutoNum type="arabicPeriod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Auffälligkeiten &amp; Externe Vergleichszahlen</a:t>
            </a:r>
          </a:p>
          <a:p>
            <a:pPr marL="604519" lvl="1" indent="-302260" algn="l">
              <a:lnSpc>
                <a:spcPts val="4927"/>
              </a:lnSpc>
              <a:buAutoNum type="arabicPeriod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Kreditüberwachung</a:t>
            </a:r>
          </a:p>
          <a:p>
            <a:pPr marL="604519" lvl="1" indent="-302260" algn="l">
              <a:lnSpc>
                <a:spcPts val="4927"/>
              </a:lnSpc>
              <a:buAutoNum type="arabicPeriod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Handlungsempfehlungen</a:t>
            </a:r>
          </a:p>
          <a:p>
            <a:pPr marL="604519" lvl="1" indent="-302260" algn="l">
              <a:lnSpc>
                <a:spcPts val="4927"/>
              </a:lnSpc>
              <a:buAutoNum type="arabicPeriod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Fazit</a:t>
            </a:r>
          </a:p>
          <a:p>
            <a:pPr marL="604519" lvl="1" indent="-302260" algn="l">
              <a:lnSpc>
                <a:spcPts val="4927"/>
              </a:lnSpc>
              <a:buAutoNum type="arabicPeriod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Fragen &amp; Diskussion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195336" y="2487198"/>
            <a:ext cx="7689266" cy="1336010"/>
          </a:xfrm>
          <a:custGeom>
            <a:avLst/>
            <a:gdLst/>
            <a:ahLst/>
            <a:cxnLst/>
            <a:rect l="l" t="t" r="r" b="b"/>
            <a:pathLst>
              <a:path w="7689266" h="1336010">
                <a:moveTo>
                  <a:pt x="0" y="0"/>
                </a:moveTo>
                <a:lnTo>
                  <a:pt x="7689266" y="0"/>
                </a:lnTo>
                <a:lnTo>
                  <a:pt x="7689266" y="1336010"/>
                </a:lnTo>
                <a:lnTo>
                  <a:pt x="0" y="1336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9773628" y="0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0" y="0"/>
                </a:moveTo>
                <a:lnTo>
                  <a:pt x="0" y="0"/>
                </a:lnTo>
                <a:lnTo>
                  <a:pt x="0" y="10512013"/>
                </a:lnTo>
                <a:lnTo>
                  <a:pt x="10148870" y="10512013"/>
                </a:lnTo>
                <a:lnTo>
                  <a:pt x="1014887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1801885" y="1527158"/>
            <a:ext cx="14165434" cy="7457696"/>
            <a:chOff x="0" y="0"/>
            <a:chExt cx="3730814" cy="19641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30814" cy="1964167"/>
            </a:xfrm>
            <a:custGeom>
              <a:avLst/>
              <a:gdLst/>
              <a:ahLst/>
              <a:cxnLst/>
              <a:rect l="l" t="t" r="r" b="b"/>
              <a:pathLst>
                <a:path w="3730814" h="1964167">
                  <a:moveTo>
                    <a:pt x="24594" y="0"/>
                  </a:moveTo>
                  <a:lnTo>
                    <a:pt x="3706220" y="0"/>
                  </a:lnTo>
                  <a:cubicBezTo>
                    <a:pt x="3719802" y="0"/>
                    <a:pt x="3730814" y="11011"/>
                    <a:pt x="3730814" y="24594"/>
                  </a:cubicBezTo>
                  <a:lnTo>
                    <a:pt x="3730814" y="1939573"/>
                  </a:lnTo>
                  <a:cubicBezTo>
                    <a:pt x="3730814" y="1946096"/>
                    <a:pt x="3728222" y="1952351"/>
                    <a:pt x="3723610" y="1956963"/>
                  </a:cubicBezTo>
                  <a:cubicBezTo>
                    <a:pt x="3718998" y="1961576"/>
                    <a:pt x="3712742" y="1964167"/>
                    <a:pt x="3706220" y="1964167"/>
                  </a:cubicBezTo>
                  <a:lnTo>
                    <a:pt x="24594" y="1964167"/>
                  </a:lnTo>
                  <a:cubicBezTo>
                    <a:pt x="11011" y="1964167"/>
                    <a:pt x="0" y="1953156"/>
                    <a:pt x="0" y="1939573"/>
                  </a:cubicBezTo>
                  <a:lnTo>
                    <a:pt x="0" y="24594"/>
                  </a:lnTo>
                  <a:cubicBezTo>
                    <a:pt x="0" y="11011"/>
                    <a:pt x="11011" y="0"/>
                    <a:pt x="24594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30814" cy="2011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869084" y="1671043"/>
            <a:ext cx="12031036" cy="702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9"/>
              </a:lnSpc>
            </a:pPr>
            <a:r>
              <a:rPr lang="en-US" sz="3199" b="1">
                <a:solidFill>
                  <a:srgbClr val="E3EBF2"/>
                </a:solidFill>
                <a:latin typeface="Arimo Bold"/>
                <a:ea typeface="Arimo Bold"/>
                <a:cs typeface="Arimo Bold"/>
                <a:sym typeface="Arimo Bold"/>
              </a:rPr>
              <a:t>EINLEITUNG ZUR DATENBEREINIGUNG:</a:t>
            </a:r>
          </a:p>
          <a:p>
            <a:pPr marL="604519" lvl="1" indent="-302260" algn="l">
              <a:lnSpc>
                <a:spcPts val="573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Vor Beginn der Analyse: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Prüfung auf Vollständigkeit der Daten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Es lagen Datenlücken vor ( Hack)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Rücksprache mit dem Leiter der Kreditvergabe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Notwendigkeit zur Ergänzung fehlender Werte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Maßnahmen zur Datenbereinigung: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Zinssatz (Spalte): ergänzen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Beschäftigungsdauer (Spalte): ergänzen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Nachbearbeitung: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Umwandlung beider Spalten in Dezimalwerte mit 2</a:t>
            </a:r>
            <a:r>
              <a:rPr lang="en-US" sz="2799" b="1">
                <a:solidFill>
                  <a:srgbClr val="E3EBF2"/>
                </a:solidFill>
                <a:latin typeface="Arimo Bold"/>
                <a:ea typeface="Arimo Bold"/>
                <a:cs typeface="Arimo Bold"/>
                <a:sym typeface="Arimo Bold"/>
              </a:rPr>
              <a:t> Nachkommastellen</a:t>
            </a:r>
          </a:p>
          <a:p>
            <a:pPr algn="l">
              <a:lnSpc>
                <a:spcPts val="1688"/>
              </a:lnSpc>
            </a:pPr>
            <a:endParaRPr lang="en-US" sz="2799" b="1">
              <a:solidFill>
                <a:srgbClr val="E3EBF2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1688"/>
              </a:lnSpc>
            </a:pPr>
            <a:endParaRPr lang="en-US" sz="2799" b="1">
              <a:solidFill>
                <a:srgbClr val="E3EBF2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 flipH="1">
            <a:off x="9850149" y="0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0" y="0"/>
                </a:moveTo>
                <a:lnTo>
                  <a:pt x="0" y="0"/>
                </a:lnTo>
                <a:lnTo>
                  <a:pt x="0" y="10512013"/>
                </a:lnTo>
                <a:lnTo>
                  <a:pt x="10148870" y="10512013"/>
                </a:lnTo>
                <a:lnTo>
                  <a:pt x="1014887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1878554" y="4300348"/>
            <a:ext cx="7689266" cy="1336010"/>
          </a:xfrm>
          <a:custGeom>
            <a:avLst/>
            <a:gdLst/>
            <a:ahLst/>
            <a:cxnLst/>
            <a:rect l="l" t="t" r="r" b="b"/>
            <a:pathLst>
              <a:path w="7689266" h="1336010">
                <a:moveTo>
                  <a:pt x="0" y="0"/>
                </a:moveTo>
                <a:lnTo>
                  <a:pt x="7689267" y="0"/>
                </a:lnTo>
                <a:lnTo>
                  <a:pt x="7689267" y="1336010"/>
                </a:lnTo>
                <a:lnTo>
                  <a:pt x="0" y="133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5784877" y="1222602"/>
            <a:ext cx="6718247" cy="992261"/>
            <a:chOff x="0" y="0"/>
            <a:chExt cx="1769415" cy="261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9415" cy="261336"/>
            </a:xfrm>
            <a:custGeom>
              <a:avLst/>
              <a:gdLst/>
              <a:ahLst/>
              <a:cxnLst/>
              <a:rect l="l" t="t" r="r" b="b"/>
              <a:pathLst>
                <a:path w="1769415" h="261336">
                  <a:moveTo>
                    <a:pt x="51857" y="0"/>
                  </a:moveTo>
                  <a:lnTo>
                    <a:pt x="1717558" y="0"/>
                  </a:lnTo>
                  <a:cubicBezTo>
                    <a:pt x="1731311" y="0"/>
                    <a:pt x="1744501" y="5463"/>
                    <a:pt x="1754226" y="15188"/>
                  </a:cubicBezTo>
                  <a:cubicBezTo>
                    <a:pt x="1763951" y="24914"/>
                    <a:pt x="1769415" y="38103"/>
                    <a:pt x="1769415" y="51857"/>
                  </a:cubicBezTo>
                  <a:lnTo>
                    <a:pt x="1769415" y="209480"/>
                  </a:lnTo>
                  <a:cubicBezTo>
                    <a:pt x="1769415" y="238119"/>
                    <a:pt x="1746198" y="261336"/>
                    <a:pt x="1717558" y="261336"/>
                  </a:cubicBezTo>
                  <a:lnTo>
                    <a:pt x="51857" y="261336"/>
                  </a:lnTo>
                  <a:cubicBezTo>
                    <a:pt x="23217" y="261336"/>
                    <a:pt x="0" y="238119"/>
                    <a:pt x="0" y="209480"/>
                  </a:cubicBezTo>
                  <a:lnTo>
                    <a:pt x="0" y="51857"/>
                  </a:lnTo>
                  <a:cubicBezTo>
                    <a:pt x="0" y="23217"/>
                    <a:pt x="23217" y="0"/>
                    <a:pt x="51857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69415" cy="308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79071" y="1392660"/>
            <a:ext cx="4329859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ZIEL DER ANALYSE</a:t>
            </a:r>
          </a:p>
        </p:txBody>
      </p:sp>
      <p:sp>
        <p:nvSpPr>
          <p:cNvPr id="9" name="Freeform 9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4951932" y="3327042"/>
            <a:ext cx="8384136" cy="4428520"/>
            <a:chOff x="0" y="0"/>
            <a:chExt cx="2208167" cy="11663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8167" cy="1166359"/>
            </a:xfrm>
            <a:custGeom>
              <a:avLst/>
              <a:gdLst/>
              <a:ahLst/>
              <a:cxnLst/>
              <a:rect l="l" t="t" r="r" b="b"/>
              <a:pathLst>
                <a:path w="2208167" h="1166359">
                  <a:moveTo>
                    <a:pt x="41553" y="0"/>
                  </a:moveTo>
                  <a:lnTo>
                    <a:pt x="2166614" y="0"/>
                  </a:lnTo>
                  <a:cubicBezTo>
                    <a:pt x="2177635" y="0"/>
                    <a:pt x="2188204" y="4378"/>
                    <a:pt x="2195997" y="12171"/>
                  </a:cubicBezTo>
                  <a:cubicBezTo>
                    <a:pt x="2203790" y="19963"/>
                    <a:pt x="2208167" y="30532"/>
                    <a:pt x="2208167" y="41553"/>
                  </a:cubicBezTo>
                  <a:lnTo>
                    <a:pt x="2208167" y="1124806"/>
                  </a:lnTo>
                  <a:cubicBezTo>
                    <a:pt x="2208167" y="1135827"/>
                    <a:pt x="2203790" y="1146396"/>
                    <a:pt x="2195997" y="1154189"/>
                  </a:cubicBezTo>
                  <a:cubicBezTo>
                    <a:pt x="2188204" y="1161981"/>
                    <a:pt x="2177635" y="1166359"/>
                    <a:pt x="2166614" y="1166359"/>
                  </a:cubicBezTo>
                  <a:lnTo>
                    <a:pt x="41553" y="1166359"/>
                  </a:lnTo>
                  <a:cubicBezTo>
                    <a:pt x="30532" y="1166359"/>
                    <a:pt x="19963" y="1161981"/>
                    <a:pt x="12171" y="1154189"/>
                  </a:cubicBezTo>
                  <a:cubicBezTo>
                    <a:pt x="4378" y="1146396"/>
                    <a:pt x="0" y="1135827"/>
                    <a:pt x="0" y="1124806"/>
                  </a:cubicBezTo>
                  <a:lnTo>
                    <a:pt x="0" y="41553"/>
                  </a:lnTo>
                  <a:cubicBezTo>
                    <a:pt x="0" y="30532"/>
                    <a:pt x="4378" y="19963"/>
                    <a:pt x="12171" y="12171"/>
                  </a:cubicBezTo>
                  <a:cubicBezTo>
                    <a:pt x="19963" y="4378"/>
                    <a:pt x="30532" y="0"/>
                    <a:pt x="41553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208167" cy="1213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954087" y="3857262"/>
            <a:ext cx="6379827" cy="374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4984"/>
              </a:lnSpc>
              <a:buFont typeface="Arial"/>
              <a:buChar char="•"/>
            </a:pPr>
            <a:r>
              <a:rPr lang="en-US" sz="28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Risikosensitives Kreditpricing</a:t>
            </a:r>
          </a:p>
          <a:p>
            <a:pPr marL="604521" lvl="1" indent="-302261" algn="l">
              <a:lnSpc>
                <a:spcPts val="4984"/>
              </a:lnSpc>
              <a:buFont typeface="Arial"/>
              <a:buChar char="•"/>
            </a:pPr>
            <a:r>
              <a:rPr lang="en-US" sz="28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Aufdeckung möglicher Regelverstösse bei der Kreditvergabe</a:t>
            </a:r>
          </a:p>
          <a:p>
            <a:pPr marL="604519" lvl="1" indent="-302260" algn="l">
              <a:lnSpc>
                <a:spcPts val="4983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Effizientere Kreditüberwachung</a:t>
            </a:r>
          </a:p>
          <a:p>
            <a:pPr algn="l">
              <a:lnSpc>
                <a:spcPts val="2207"/>
              </a:lnSpc>
              <a:spcBef>
                <a:spcPct val="0"/>
              </a:spcBef>
            </a:pPr>
            <a:endParaRPr lang="en-US" sz="2799">
              <a:solidFill>
                <a:srgbClr val="E3EBF2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207"/>
              </a:lnSpc>
              <a:spcBef>
                <a:spcPct val="0"/>
              </a:spcBef>
            </a:pPr>
            <a:endParaRPr lang="en-US" sz="2799">
              <a:solidFill>
                <a:srgbClr val="E3EBF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454734" y="4606641"/>
            <a:ext cx="7689266" cy="1336010"/>
          </a:xfrm>
          <a:custGeom>
            <a:avLst/>
            <a:gdLst/>
            <a:ahLst/>
            <a:cxnLst/>
            <a:rect l="l" t="t" r="r" b="b"/>
            <a:pathLst>
              <a:path w="7689266" h="1336010">
                <a:moveTo>
                  <a:pt x="0" y="0"/>
                </a:moveTo>
                <a:lnTo>
                  <a:pt x="7689266" y="0"/>
                </a:lnTo>
                <a:lnTo>
                  <a:pt x="7689266" y="1336010"/>
                </a:lnTo>
                <a:lnTo>
                  <a:pt x="0" y="1336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013196" y="-112506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0" y="0"/>
                </a:moveTo>
                <a:lnTo>
                  <a:pt x="0" y="0"/>
                </a:lnTo>
                <a:lnTo>
                  <a:pt x="0" y="10512012"/>
                </a:lnTo>
                <a:lnTo>
                  <a:pt x="10148870" y="10512012"/>
                </a:lnTo>
                <a:lnTo>
                  <a:pt x="1014887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5299367" y="593868"/>
            <a:ext cx="7126105" cy="1302652"/>
            <a:chOff x="0" y="0"/>
            <a:chExt cx="1876834" cy="3430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6834" cy="343085"/>
            </a:xfrm>
            <a:custGeom>
              <a:avLst/>
              <a:gdLst/>
              <a:ahLst/>
              <a:cxnLst/>
              <a:rect l="l" t="t" r="r" b="b"/>
              <a:pathLst>
                <a:path w="1876834" h="343085">
                  <a:moveTo>
                    <a:pt x="48889" y="0"/>
                  </a:moveTo>
                  <a:lnTo>
                    <a:pt x="1827946" y="0"/>
                  </a:lnTo>
                  <a:cubicBezTo>
                    <a:pt x="1854946" y="0"/>
                    <a:pt x="1876834" y="21888"/>
                    <a:pt x="1876834" y="48889"/>
                  </a:cubicBezTo>
                  <a:lnTo>
                    <a:pt x="1876834" y="294196"/>
                  </a:lnTo>
                  <a:cubicBezTo>
                    <a:pt x="1876834" y="321197"/>
                    <a:pt x="1854946" y="343085"/>
                    <a:pt x="1827946" y="343085"/>
                  </a:cubicBezTo>
                  <a:lnTo>
                    <a:pt x="48889" y="343085"/>
                  </a:lnTo>
                  <a:cubicBezTo>
                    <a:pt x="21888" y="343085"/>
                    <a:pt x="0" y="321197"/>
                    <a:pt x="0" y="294196"/>
                  </a:cubicBezTo>
                  <a:lnTo>
                    <a:pt x="0" y="48889"/>
                  </a:lnTo>
                  <a:cubicBezTo>
                    <a:pt x="0" y="21888"/>
                    <a:pt x="21888" y="0"/>
                    <a:pt x="48889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76834" cy="390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9" name="Group 9"/>
          <p:cNvGrpSpPr/>
          <p:nvPr/>
        </p:nvGrpSpPr>
        <p:grpSpPr>
          <a:xfrm>
            <a:off x="277586" y="2548599"/>
            <a:ext cx="5551001" cy="646058"/>
            <a:chOff x="0" y="0"/>
            <a:chExt cx="1461992" cy="1701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1992" cy="170155"/>
            </a:xfrm>
            <a:custGeom>
              <a:avLst/>
              <a:gdLst/>
              <a:ahLst/>
              <a:cxnLst/>
              <a:rect l="l" t="t" r="r" b="b"/>
              <a:pathLst>
                <a:path w="1461992" h="170155">
                  <a:moveTo>
                    <a:pt x="62761" y="0"/>
                  </a:moveTo>
                  <a:lnTo>
                    <a:pt x="1399231" y="0"/>
                  </a:lnTo>
                  <a:cubicBezTo>
                    <a:pt x="1415876" y="0"/>
                    <a:pt x="1431840" y="6612"/>
                    <a:pt x="1443610" y="18382"/>
                  </a:cubicBezTo>
                  <a:cubicBezTo>
                    <a:pt x="1455380" y="30152"/>
                    <a:pt x="1461992" y="46116"/>
                    <a:pt x="1461992" y="62761"/>
                  </a:cubicBezTo>
                  <a:lnTo>
                    <a:pt x="1461992" y="107394"/>
                  </a:lnTo>
                  <a:cubicBezTo>
                    <a:pt x="1461992" y="142056"/>
                    <a:pt x="1433893" y="170155"/>
                    <a:pt x="1399231" y="170155"/>
                  </a:cubicBezTo>
                  <a:lnTo>
                    <a:pt x="62761" y="170155"/>
                  </a:lnTo>
                  <a:cubicBezTo>
                    <a:pt x="28099" y="170155"/>
                    <a:pt x="0" y="142056"/>
                    <a:pt x="0" y="107394"/>
                  </a:cubicBezTo>
                  <a:lnTo>
                    <a:pt x="0" y="62761"/>
                  </a:lnTo>
                  <a:cubicBezTo>
                    <a:pt x="0" y="28099"/>
                    <a:pt x="28099" y="0"/>
                    <a:pt x="62761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461992" cy="24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Kreditvolumen nach Altersklassen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7586" y="5948195"/>
            <a:ext cx="5551001" cy="646058"/>
            <a:chOff x="0" y="0"/>
            <a:chExt cx="1461992" cy="1701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61992" cy="170155"/>
            </a:xfrm>
            <a:custGeom>
              <a:avLst/>
              <a:gdLst/>
              <a:ahLst/>
              <a:cxnLst/>
              <a:rect l="l" t="t" r="r" b="b"/>
              <a:pathLst>
                <a:path w="1461992" h="170155">
                  <a:moveTo>
                    <a:pt x="62761" y="0"/>
                  </a:moveTo>
                  <a:lnTo>
                    <a:pt x="1399231" y="0"/>
                  </a:lnTo>
                  <a:cubicBezTo>
                    <a:pt x="1415876" y="0"/>
                    <a:pt x="1431840" y="6612"/>
                    <a:pt x="1443610" y="18382"/>
                  </a:cubicBezTo>
                  <a:cubicBezTo>
                    <a:pt x="1455380" y="30152"/>
                    <a:pt x="1461992" y="46116"/>
                    <a:pt x="1461992" y="62761"/>
                  </a:cubicBezTo>
                  <a:lnTo>
                    <a:pt x="1461992" y="107394"/>
                  </a:lnTo>
                  <a:cubicBezTo>
                    <a:pt x="1461992" y="142056"/>
                    <a:pt x="1433893" y="170155"/>
                    <a:pt x="1399231" y="170155"/>
                  </a:cubicBezTo>
                  <a:lnTo>
                    <a:pt x="62761" y="170155"/>
                  </a:lnTo>
                  <a:cubicBezTo>
                    <a:pt x="28099" y="170155"/>
                    <a:pt x="0" y="142056"/>
                    <a:pt x="0" y="107394"/>
                  </a:cubicBezTo>
                  <a:lnTo>
                    <a:pt x="0" y="62761"/>
                  </a:lnTo>
                  <a:cubicBezTo>
                    <a:pt x="0" y="28099"/>
                    <a:pt x="28099" y="0"/>
                    <a:pt x="62761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461992" cy="24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Frühere Ausfälle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25837" y="7284034"/>
            <a:ext cx="3454500" cy="938723"/>
          </a:xfrm>
          <a:custGeom>
            <a:avLst/>
            <a:gdLst/>
            <a:ahLst/>
            <a:cxnLst/>
            <a:rect l="l" t="t" r="r" b="b"/>
            <a:pathLst>
              <a:path w="3454500" h="938723">
                <a:moveTo>
                  <a:pt x="0" y="0"/>
                </a:moveTo>
                <a:lnTo>
                  <a:pt x="3454500" y="0"/>
                </a:lnTo>
                <a:lnTo>
                  <a:pt x="3454500" y="938723"/>
                </a:lnTo>
                <a:lnTo>
                  <a:pt x="0" y="938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6" name="Group 16"/>
          <p:cNvGrpSpPr/>
          <p:nvPr/>
        </p:nvGrpSpPr>
        <p:grpSpPr>
          <a:xfrm>
            <a:off x="12312131" y="2548599"/>
            <a:ext cx="5551001" cy="646058"/>
            <a:chOff x="0" y="0"/>
            <a:chExt cx="1461992" cy="17015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61992" cy="170155"/>
            </a:xfrm>
            <a:custGeom>
              <a:avLst/>
              <a:gdLst/>
              <a:ahLst/>
              <a:cxnLst/>
              <a:rect l="l" t="t" r="r" b="b"/>
              <a:pathLst>
                <a:path w="1461992" h="170155">
                  <a:moveTo>
                    <a:pt x="62761" y="0"/>
                  </a:moveTo>
                  <a:lnTo>
                    <a:pt x="1399231" y="0"/>
                  </a:lnTo>
                  <a:cubicBezTo>
                    <a:pt x="1415876" y="0"/>
                    <a:pt x="1431840" y="6612"/>
                    <a:pt x="1443610" y="18382"/>
                  </a:cubicBezTo>
                  <a:cubicBezTo>
                    <a:pt x="1455380" y="30152"/>
                    <a:pt x="1461992" y="46116"/>
                    <a:pt x="1461992" y="62761"/>
                  </a:cubicBezTo>
                  <a:lnTo>
                    <a:pt x="1461992" y="107394"/>
                  </a:lnTo>
                  <a:cubicBezTo>
                    <a:pt x="1461992" y="142056"/>
                    <a:pt x="1433893" y="170155"/>
                    <a:pt x="1399231" y="170155"/>
                  </a:cubicBezTo>
                  <a:lnTo>
                    <a:pt x="62761" y="170155"/>
                  </a:lnTo>
                  <a:cubicBezTo>
                    <a:pt x="28099" y="170155"/>
                    <a:pt x="0" y="142056"/>
                    <a:pt x="0" y="107394"/>
                  </a:cubicBezTo>
                  <a:lnTo>
                    <a:pt x="0" y="62761"/>
                  </a:lnTo>
                  <a:cubicBezTo>
                    <a:pt x="0" y="28099"/>
                    <a:pt x="28099" y="0"/>
                    <a:pt x="62761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461992" cy="24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Kreditvolumen nach Kreditklassen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312131" y="5948195"/>
            <a:ext cx="5551001" cy="646058"/>
            <a:chOff x="0" y="0"/>
            <a:chExt cx="1461992" cy="1701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61992" cy="170155"/>
            </a:xfrm>
            <a:custGeom>
              <a:avLst/>
              <a:gdLst/>
              <a:ahLst/>
              <a:cxnLst/>
              <a:rect l="l" t="t" r="r" b="b"/>
              <a:pathLst>
                <a:path w="1461992" h="170155">
                  <a:moveTo>
                    <a:pt x="62761" y="0"/>
                  </a:moveTo>
                  <a:lnTo>
                    <a:pt x="1399231" y="0"/>
                  </a:lnTo>
                  <a:cubicBezTo>
                    <a:pt x="1415876" y="0"/>
                    <a:pt x="1431840" y="6612"/>
                    <a:pt x="1443610" y="18382"/>
                  </a:cubicBezTo>
                  <a:cubicBezTo>
                    <a:pt x="1455380" y="30152"/>
                    <a:pt x="1461992" y="46116"/>
                    <a:pt x="1461992" y="62761"/>
                  </a:cubicBezTo>
                  <a:lnTo>
                    <a:pt x="1461992" y="107394"/>
                  </a:lnTo>
                  <a:cubicBezTo>
                    <a:pt x="1461992" y="142056"/>
                    <a:pt x="1433893" y="170155"/>
                    <a:pt x="1399231" y="170155"/>
                  </a:cubicBezTo>
                  <a:lnTo>
                    <a:pt x="62761" y="170155"/>
                  </a:lnTo>
                  <a:cubicBezTo>
                    <a:pt x="28099" y="170155"/>
                    <a:pt x="0" y="142056"/>
                    <a:pt x="0" y="107394"/>
                  </a:cubicBezTo>
                  <a:lnTo>
                    <a:pt x="0" y="62761"/>
                  </a:lnTo>
                  <a:cubicBezTo>
                    <a:pt x="0" y="28099"/>
                    <a:pt x="28099" y="0"/>
                    <a:pt x="62761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461992" cy="24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Verzugsraten in Klasse B und C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86919" y="4068054"/>
            <a:ext cx="5551001" cy="646058"/>
            <a:chOff x="0" y="0"/>
            <a:chExt cx="1461992" cy="1701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61992" cy="170155"/>
            </a:xfrm>
            <a:custGeom>
              <a:avLst/>
              <a:gdLst/>
              <a:ahLst/>
              <a:cxnLst/>
              <a:rect l="l" t="t" r="r" b="b"/>
              <a:pathLst>
                <a:path w="1461992" h="170155">
                  <a:moveTo>
                    <a:pt x="62761" y="0"/>
                  </a:moveTo>
                  <a:lnTo>
                    <a:pt x="1399231" y="0"/>
                  </a:lnTo>
                  <a:cubicBezTo>
                    <a:pt x="1415876" y="0"/>
                    <a:pt x="1431840" y="6612"/>
                    <a:pt x="1443610" y="18382"/>
                  </a:cubicBezTo>
                  <a:cubicBezTo>
                    <a:pt x="1455380" y="30152"/>
                    <a:pt x="1461992" y="46116"/>
                    <a:pt x="1461992" y="62761"/>
                  </a:cubicBezTo>
                  <a:lnTo>
                    <a:pt x="1461992" y="107394"/>
                  </a:lnTo>
                  <a:cubicBezTo>
                    <a:pt x="1461992" y="142056"/>
                    <a:pt x="1433893" y="170155"/>
                    <a:pt x="1399231" y="170155"/>
                  </a:cubicBezTo>
                  <a:lnTo>
                    <a:pt x="62761" y="170155"/>
                  </a:lnTo>
                  <a:cubicBezTo>
                    <a:pt x="28099" y="170155"/>
                    <a:pt x="0" y="142056"/>
                    <a:pt x="0" y="107394"/>
                  </a:cubicBezTo>
                  <a:lnTo>
                    <a:pt x="0" y="62761"/>
                  </a:lnTo>
                  <a:cubicBezTo>
                    <a:pt x="0" y="28099"/>
                    <a:pt x="28099" y="0"/>
                    <a:pt x="62761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1461992" cy="24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Kreditklassen mit Verzugsraten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5486781" y="7284034"/>
            <a:ext cx="2209698" cy="1416309"/>
          </a:xfrm>
          <a:custGeom>
            <a:avLst/>
            <a:gdLst/>
            <a:ahLst/>
            <a:cxnLst/>
            <a:rect l="l" t="t" r="r" b="b"/>
            <a:pathLst>
              <a:path w="2209698" h="1416309">
                <a:moveTo>
                  <a:pt x="0" y="0"/>
                </a:moveTo>
                <a:lnTo>
                  <a:pt x="2209698" y="0"/>
                </a:lnTo>
                <a:lnTo>
                  <a:pt x="2209698" y="1416308"/>
                </a:lnTo>
                <a:lnTo>
                  <a:pt x="0" y="1416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42" r="-9823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6" name="Freeform 26"/>
          <p:cNvSpPr/>
          <p:nvPr/>
        </p:nvSpPr>
        <p:spPr>
          <a:xfrm>
            <a:off x="12557747" y="7284034"/>
            <a:ext cx="2529122" cy="1416309"/>
          </a:xfrm>
          <a:custGeom>
            <a:avLst/>
            <a:gdLst/>
            <a:ahLst/>
            <a:cxnLst/>
            <a:rect l="l" t="t" r="r" b="b"/>
            <a:pathLst>
              <a:path w="2529122" h="1416309">
                <a:moveTo>
                  <a:pt x="0" y="0"/>
                </a:moveTo>
                <a:lnTo>
                  <a:pt x="2529123" y="0"/>
                </a:lnTo>
                <a:lnTo>
                  <a:pt x="2529123" y="1416308"/>
                </a:lnTo>
                <a:lnTo>
                  <a:pt x="0" y="14163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7" name="Freeform 27"/>
          <p:cNvSpPr/>
          <p:nvPr/>
        </p:nvSpPr>
        <p:spPr>
          <a:xfrm>
            <a:off x="6317079" y="5471405"/>
            <a:ext cx="5347460" cy="1338800"/>
          </a:xfrm>
          <a:custGeom>
            <a:avLst/>
            <a:gdLst/>
            <a:ahLst/>
            <a:cxnLst/>
            <a:rect l="l" t="t" r="r" b="b"/>
            <a:pathLst>
              <a:path w="5347460" h="1338800">
                <a:moveTo>
                  <a:pt x="0" y="0"/>
                </a:moveTo>
                <a:lnTo>
                  <a:pt x="5347460" y="0"/>
                </a:lnTo>
                <a:lnTo>
                  <a:pt x="5347460" y="1338800"/>
                </a:lnTo>
                <a:lnTo>
                  <a:pt x="0" y="1338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8" name="Freeform 28"/>
          <p:cNvSpPr/>
          <p:nvPr/>
        </p:nvSpPr>
        <p:spPr>
          <a:xfrm>
            <a:off x="1849985" y="4028295"/>
            <a:ext cx="2406205" cy="1156692"/>
          </a:xfrm>
          <a:custGeom>
            <a:avLst/>
            <a:gdLst/>
            <a:ahLst/>
            <a:cxnLst/>
            <a:rect l="l" t="t" r="r" b="b"/>
            <a:pathLst>
              <a:path w="2406205" h="1156692">
                <a:moveTo>
                  <a:pt x="0" y="0"/>
                </a:moveTo>
                <a:lnTo>
                  <a:pt x="2406204" y="0"/>
                </a:lnTo>
                <a:lnTo>
                  <a:pt x="2406204" y="1156692"/>
                </a:lnTo>
                <a:lnTo>
                  <a:pt x="0" y="11566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9" name="Freeform 29"/>
          <p:cNvSpPr/>
          <p:nvPr/>
        </p:nvSpPr>
        <p:spPr>
          <a:xfrm>
            <a:off x="13944303" y="3715325"/>
            <a:ext cx="2286656" cy="1351516"/>
          </a:xfrm>
          <a:custGeom>
            <a:avLst/>
            <a:gdLst/>
            <a:ahLst/>
            <a:cxnLst/>
            <a:rect l="l" t="t" r="r" b="b"/>
            <a:pathLst>
              <a:path w="2286656" h="1351516">
                <a:moveTo>
                  <a:pt x="0" y="0"/>
                </a:moveTo>
                <a:lnTo>
                  <a:pt x="2286656" y="0"/>
                </a:lnTo>
                <a:lnTo>
                  <a:pt x="2286656" y="1351516"/>
                </a:lnTo>
                <a:lnTo>
                  <a:pt x="0" y="13515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0" name="TextBox 30"/>
          <p:cNvSpPr txBox="1"/>
          <p:nvPr/>
        </p:nvSpPr>
        <p:spPr>
          <a:xfrm>
            <a:off x="5730253" y="919121"/>
            <a:ext cx="6827495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KREDITVERGABE UND PRICING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028700" y="6914257"/>
            <a:ext cx="8511683" cy="1478905"/>
          </a:xfrm>
          <a:custGeom>
            <a:avLst/>
            <a:gdLst/>
            <a:ahLst/>
            <a:cxnLst/>
            <a:rect l="l" t="t" r="r" b="b"/>
            <a:pathLst>
              <a:path w="8511683" h="1478905">
                <a:moveTo>
                  <a:pt x="0" y="0"/>
                </a:moveTo>
                <a:lnTo>
                  <a:pt x="8511683" y="0"/>
                </a:lnTo>
                <a:lnTo>
                  <a:pt x="8511683" y="1478905"/>
                </a:lnTo>
                <a:lnTo>
                  <a:pt x="0" y="1478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9909808" y="-112506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1" y="0"/>
                </a:moveTo>
                <a:lnTo>
                  <a:pt x="0" y="0"/>
                </a:lnTo>
                <a:lnTo>
                  <a:pt x="0" y="10512012"/>
                </a:lnTo>
                <a:lnTo>
                  <a:pt x="10148871" y="10512012"/>
                </a:lnTo>
                <a:lnTo>
                  <a:pt x="10148871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>
            <a:off x="9365898" y="6914257"/>
            <a:ext cx="8511683" cy="1478905"/>
          </a:xfrm>
          <a:custGeom>
            <a:avLst/>
            <a:gdLst/>
            <a:ahLst/>
            <a:cxnLst/>
            <a:rect l="l" t="t" r="r" b="b"/>
            <a:pathLst>
              <a:path w="8511683" h="1478905">
                <a:moveTo>
                  <a:pt x="0" y="0"/>
                </a:moveTo>
                <a:lnTo>
                  <a:pt x="8511683" y="0"/>
                </a:lnTo>
                <a:lnTo>
                  <a:pt x="8511683" y="1478905"/>
                </a:lnTo>
                <a:lnTo>
                  <a:pt x="0" y="1478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5580948" y="593868"/>
            <a:ext cx="7126105" cy="1302652"/>
            <a:chOff x="0" y="0"/>
            <a:chExt cx="1876834" cy="3430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6834" cy="343085"/>
            </a:xfrm>
            <a:custGeom>
              <a:avLst/>
              <a:gdLst/>
              <a:ahLst/>
              <a:cxnLst/>
              <a:rect l="l" t="t" r="r" b="b"/>
              <a:pathLst>
                <a:path w="1876834" h="343085">
                  <a:moveTo>
                    <a:pt x="48889" y="0"/>
                  </a:moveTo>
                  <a:lnTo>
                    <a:pt x="1827946" y="0"/>
                  </a:lnTo>
                  <a:cubicBezTo>
                    <a:pt x="1854946" y="0"/>
                    <a:pt x="1876834" y="21888"/>
                    <a:pt x="1876834" y="48889"/>
                  </a:cubicBezTo>
                  <a:lnTo>
                    <a:pt x="1876834" y="294196"/>
                  </a:lnTo>
                  <a:cubicBezTo>
                    <a:pt x="1876834" y="321197"/>
                    <a:pt x="1854946" y="343085"/>
                    <a:pt x="1827946" y="343085"/>
                  </a:cubicBezTo>
                  <a:lnTo>
                    <a:pt x="48889" y="343085"/>
                  </a:lnTo>
                  <a:cubicBezTo>
                    <a:pt x="21888" y="343085"/>
                    <a:pt x="0" y="321197"/>
                    <a:pt x="0" y="294196"/>
                  </a:cubicBezTo>
                  <a:lnTo>
                    <a:pt x="0" y="48889"/>
                  </a:lnTo>
                  <a:cubicBezTo>
                    <a:pt x="0" y="21888"/>
                    <a:pt x="21888" y="0"/>
                    <a:pt x="48889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876834" cy="428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639234"/>
            <a:ext cx="5868224" cy="646058"/>
            <a:chOff x="0" y="0"/>
            <a:chExt cx="1545541" cy="170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5541" cy="170155"/>
            </a:xfrm>
            <a:custGeom>
              <a:avLst/>
              <a:gdLst/>
              <a:ahLst/>
              <a:cxnLst/>
              <a:rect l="l" t="t" r="r" b="b"/>
              <a:pathLst>
                <a:path w="1545541" h="170155">
                  <a:moveTo>
                    <a:pt x="59368" y="0"/>
                  </a:moveTo>
                  <a:lnTo>
                    <a:pt x="1486172" y="0"/>
                  </a:lnTo>
                  <a:cubicBezTo>
                    <a:pt x="1518960" y="0"/>
                    <a:pt x="1545541" y="26580"/>
                    <a:pt x="1545541" y="59368"/>
                  </a:cubicBezTo>
                  <a:lnTo>
                    <a:pt x="1545541" y="110787"/>
                  </a:lnTo>
                  <a:cubicBezTo>
                    <a:pt x="1545541" y="143575"/>
                    <a:pt x="1518960" y="170155"/>
                    <a:pt x="1486172" y="170155"/>
                  </a:cubicBezTo>
                  <a:lnTo>
                    <a:pt x="59368" y="170155"/>
                  </a:lnTo>
                  <a:cubicBezTo>
                    <a:pt x="26580" y="170155"/>
                    <a:pt x="0" y="143575"/>
                    <a:pt x="0" y="110787"/>
                  </a:cubicBezTo>
                  <a:lnTo>
                    <a:pt x="0" y="59368"/>
                  </a:lnTo>
                  <a:cubicBezTo>
                    <a:pt x="0" y="26580"/>
                    <a:pt x="26580" y="0"/>
                    <a:pt x="59368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545541" cy="24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Bonitätsstarker Kunde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04551" y="2639234"/>
            <a:ext cx="5868224" cy="646058"/>
            <a:chOff x="0" y="0"/>
            <a:chExt cx="1545541" cy="1701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5541" cy="170155"/>
            </a:xfrm>
            <a:custGeom>
              <a:avLst/>
              <a:gdLst/>
              <a:ahLst/>
              <a:cxnLst/>
              <a:rect l="l" t="t" r="r" b="b"/>
              <a:pathLst>
                <a:path w="1545541" h="170155">
                  <a:moveTo>
                    <a:pt x="59368" y="0"/>
                  </a:moveTo>
                  <a:lnTo>
                    <a:pt x="1486172" y="0"/>
                  </a:lnTo>
                  <a:cubicBezTo>
                    <a:pt x="1518960" y="0"/>
                    <a:pt x="1545541" y="26580"/>
                    <a:pt x="1545541" y="59368"/>
                  </a:cubicBezTo>
                  <a:lnTo>
                    <a:pt x="1545541" y="110787"/>
                  </a:lnTo>
                  <a:cubicBezTo>
                    <a:pt x="1545541" y="143575"/>
                    <a:pt x="1518960" y="170155"/>
                    <a:pt x="1486172" y="170155"/>
                  </a:cubicBezTo>
                  <a:lnTo>
                    <a:pt x="59368" y="170155"/>
                  </a:lnTo>
                  <a:cubicBezTo>
                    <a:pt x="26580" y="170155"/>
                    <a:pt x="0" y="143575"/>
                    <a:pt x="0" y="110787"/>
                  </a:cubicBezTo>
                  <a:lnTo>
                    <a:pt x="0" y="59368"/>
                  </a:lnTo>
                  <a:cubicBezTo>
                    <a:pt x="0" y="26580"/>
                    <a:pt x="26580" y="0"/>
                    <a:pt x="59368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545541" cy="24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Bonitätsschwacher Kunde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404551" y="4881451"/>
            <a:ext cx="5868224" cy="646058"/>
            <a:chOff x="0" y="0"/>
            <a:chExt cx="1545541" cy="17015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45541" cy="170155"/>
            </a:xfrm>
            <a:custGeom>
              <a:avLst/>
              <a:gdLst/>
              <a:ahLst/>
              <a:cxnLst/>
              <a:rect l="l" t="t" r="r" b="b"/>
              <a:pathLst>
                <a:path w="1545541" h="170155">
                  <a:moveTo>
                    <a:pt x="59368" y="0"/>
                  </a:moveTo>
                  <a:lnTo>
                    <a:pt x="1486172" y="0"/>
                  </a:lnTo>
                  <a:cubicBezTo>
                    <a:pt x="1518960" y="0"/>
                    <a:pt x="1545541" y="26580"/>
                    <a:pt x="1545541" y="59368"/>
                  </a:cubicBezTo>
                  <a:lnTo>
                    <a:pt x="1545541" y="110787"/>
                  </a:lnTo>
                  <a:cubicBezTo>
                    <a:pt x="1545541" y="143575"/>
                    <a:pt x="1518960" y="170155"/>
                    <a:pt x="1486172" y="170155"/>
                  </a:cubicBezTo>
                  <a:lnTo>
                    <a:pt x="59368" y="170155"/>
                  </a:lnTo>
                  <a:cubicBezTo>
                    <a:pt x="26580" y="170155"/>
                    <a:pt x="0" y="143575"/>
                    <a:pt x="0" y="110787"/>
                  </a:cubicBezTo>
                  <a:lnTo>
                    <a:pt x="0" y="59368"/>
                  </a:lnTo>
                  <a:cubicBezTo>
                    <a:pt x="0" y="26580"/>
                    <a:pt x="26580" y="0"/>
                    <a:pt x="59368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545541" cy="24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Verschuldungsgrad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007313" y="4930783"/>
            <a:ext cx="5910999" cy="2412653"/>
          </a:xfrm>
          <a:custGeom>
            <a:avLst/>
            <a:gdLst/>
            <a:ahLst/>
            <a:cxnLst/>
            <a:rect l="l" t="t" r="r" b="b"/>
            <a:pathLst>
              <a:path w="5910999" h="2412653">
                <a:moveTo>
                  <a:pt x="0" y="0"/>
                </a:moveTo>
                <a:lnTo>
                  <a:pt x="5910999" y="0"/>
                </a:lnTo>
                <a:lnTo>
                  <a:pt x="5910999" y="2412652"/>
                </a:lnTo>
                <a:lnTo>
                  <a:pt x="0" y="24126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0" name="Freeform 20"/>
          <p:cNvSpPr/>
          <p:nvPr/>
        </p:nvSpPr>
        <p:spPr>
          <a:xfrm>
            <a:off x="10127035" y="3760061"/>
            <a:ext cx="6423257" cy="378440"/>
          </a:xfrm>
          <a:custGeom>
            <a:avLst/>
            <a:gdLst/>
            <a:ahLst/>
            <a:cxnLst/>
            <a:rect l="l" t="t" r="r" b="b"/>
            <a:pathLst>
              <a:path w="6423257" h="378440">
                <a:moveTo>
                  <a:pt x="0" y="0"/>
                </a:moveTo>
                <a:lnTo>
                  <a:pt x="6423257" y="0"/>
                </a:lnTo>
                <a:lnTo>
                  <a:pt x="6423257" y="378440"/>
                </a:lnTo>
                <a:lnTo>
                  <a:pt x="0" y="378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1" name="Freeform 21"/>
          <p:cNvSpPr/>
          <p:nvPr/>
        </p:nvSpPr>
        <p:spPr>
          <a:xfrm>
            <a:off x="720464" y="3752775"/>
            <a:ext cx="6484696" cy="393012"/>
          </a:xfrm>
          <a:custGeom>
            <a:avLst/>
            <a:gdLst/>
            <a:ahLst/>
            <a:cxnLst/>
            <a:rect l="l" t="t" r="r" b="b"/>
            <a:pathLst>
              <a:path w="6484696" h="393012">
                <a:moveTo>
                  <a:pt x="0" y="0"/>
                </a:moveTo>
                <a:lnTo>
                  <a:pt x="6484696" y="0"/>
                </a:lnTo>
                <a:lnTo>
                  <a:pt x="6484696" y="393012"/>
                </a:lnTo>
                <a:lnTo>
                  <a:pt x="0" y="3930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2" name="Freeform 22"/>
          <p:cNvSpPr/>
          <p:nvPr/>
        </p:nvSpPr>
        <p:spPr>
          <a:xfrm>
            <a:off x="11236126" y="6003759"/>
            <a:ext cx="4205074" cy="2081126"/>
          </a:xfrm>
          <a:custGeom>
            <a:avLst/>
            <a:gdLst/>
            <a:ahLst/>
            <a:cxnLst/>
            <a:rect l="l" t="t" r="r" b="b"/>
            <a:pathLst>
              <a:path w="4205074" h="2081126">
                <a:moveTo>
                  <a:pt x="0" y="0"/>
                </a:moveTo>
                <a:lnTo>
                  <a:pt x="4205074" y="0"/>
                </a:lnTo>
                <a:lnTo>
                  <a:pt x="4205074" y="2081126"/>
                </a:lnTo>
                <a:lnTo>
                  <a:pt x="0" y="20811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3" name="TextBox 23"/>
          <p:cNvSpPr txBox="1"/>
          <p:nvPr/>
        </p:nvSpPr>
        <p:spPr>
          <a:xfrm>
            <a:off x="5730253" y="638134"/>
            <a:ext cx="6827495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AUFDECKUNG MÖGLICHER REGELVERSTÖSSE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028700" y="6914257"/>
            <a:ext cx="8511683" cy="1478905"/>
          </a:xfrm>
          <a:custGeom>
            <a:avLst/>
            <a:gdLst/>
            <a:ahLst/>
            <a:cxnLst/>
            <a:rect l="l" t="t" r="r" b="b"/>
            <a:pathLst>
              <a:path w="8511683" h="1478905">
                <a:moveTo>
                  <a:pt x="0" y="0"/>
                </a:moveTo>
                <a:lnTo>
                  <a:pt x="8511683" y="0"/>
                </a:lnTo>
                <a:lnTo>
                  <a:pt x="8511683" y="1478905"/>
                </a:lnTo>
                <a:lnTo>
                  <a:pt x="0" y="1478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9909808" y="-112506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1" y="0"/>
                </a:moveTo>
                <a:lnTo>
                  <a:pt x="0" y="0"/>
                </a:lnTo>
                <a:lnTo>
                  <a:pt x="0" y="10512012"/>
                </a:lnTo>
                <a:lnTo>
                  <a:pt x="10148871" y="10512012"/>
                </a:lnTo>
                <a:lnTo>
                  <a:pt x="10148871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>
            <a:off x="9365898" y="6914257"/>
            <a:ext cx="8511683" cy="1478905"/>
          </a:xfrm>
          <a:custGeom>
            <a:avLst/>
            <a:gdLst/>
            <a:ahLst/>
            <a:cxnLst/>
            <a:rect l="l" t="t" r="r" b="b"/>
            <a:pathLst>
              <a:path w="8511683" h="1478905">
                <a:moveTo>
                  <a:pt x="0" y="0"/>
                </a:moveTo>
                <a:lnTo>
                  <a:pt x="8511683" y="0"/>
                </a:lnTo>
                <a:lnTo>
                  <a:pt x="8511683" y="1478905"/>
                </a:lnTo>
                <a:lnTo>
                  <a:pt x="0" y="1478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5580948" y="593868"/>
            <a:ext cx="7126105" cy="1302652"/>
            <a:chOff x="0" y="0"/>
            <a:chExt cx="1876834" cy="3430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6834" cy="343085"/>
            </a:xfrm>
            <a:custGeom>
              <a:avLst/>
              <a:gdLst/>
              <a:ahLst/>
              <a:cxnLst/>
              <a:rect l="l" t="t" r="r" b="b"/>
              <a:pathLst>
                <a:path w="1876834" h="343085">
                  <a:moveTo>
                    <a:pt x="48889" y="0"/>
                  </a:moveTo>
                  <a:lnTo>
                    <a:pt x="1827946" y="0"/>
                  </a:lnTo>
                  <a:cubicBezTo>
                    <a:pt x="1854946" y="0"/>
                    <a:pt x="1876834" y="21888"/>
                    <a:pt x="1876834" y="48889"/>
                  </a:cubicBezTo>
                  <a:lnTo>
                    <a:pt x="1876834" y="294196"/>
                  </a:lnTo>
                  <a:cubicBezTo>
                    <a:pt x="1876834" y="321197"/>
                    <a:pt x="1854946" y="343085"/>
                    <a:pt x="1827946" y="343085"/>
                  </a:cubicBezTo>
                  <a:lnTo>
                    <a:pt x="48889" y="343085"/>
                  </a:lnTo>
                  <a:cubicBezTo>
                    <a:pt x="21888" y="343085"/>
                    <a:pt x="0" y="321197"/>
                    <a:pt x="0" y="294196"/>
                  </a:cubicBezTo>
                  <a:lnTo>
                    <a:pt x="0" y="48889"/>
                  </a:lnTo>
                  <a:cubicBezTo>
                    <a:pt x="0" y="21888"/>
                    <a:pt x="21888" y="0"/>
                    <a:pt x="48889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876834" cy="428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639234"/>
            <a:ext cx="5868224" cy="646058"/>
            <a:chOff x="0" y="0"/>
            <a:chExt cx="1545541" cy="170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5541" cy="170155"/>
            </a:xfrm>
            <a:custGeom>
              <a:avLst/>
              <a:gdLst/>
              <a:ahLst/>
              <a:cxnLst/>
              <a:rect l="l" t="t" r="r" b="b"/>
              <a:pathLst>
                <a:path w="1545541" h="170155">
                  <a:moveTo>
                    <a:pt x="59368" y="0"/>
                  </a:moveTo>
                  <a:lnTo>
                    <a:pt x="1486172" y="0"/>
                  </a:lnTo>
                  <a:cubicBezTo>
                    <a:pt x="1518960" y="0"/>
                    <a:pt x="1545541" y="26580"/>
                    <a:pt x="1545541" y="59368"/>
                  </a:cubicBezTo>
                  <a:lnTo>
                    <a:pt x="1545541" y="110787"/>
                  </a:lnTo>
                  <a:cubicBezTo>
                    <a:pt x="1545541" y="143575"/>
                    <a:pt x="1518960" y="170155"/>
                    <a:pt x="1486172" y="170155"/>
                  </a:cubicBezTo>
                  <a:lnTo>
                    <a:pt x="59368" y="170155"/>
                  </a:lnTo>
                  <a:cubicBezTo>
                    <a:pt x="26580" y="170155"/>
                    <a:pt x="0" y="143575"/>
                    <a:pt x="0" y="110787"/>
                  </a:cubicBezTo>
                  <a:lnTo>
                    <a:pt x="0" y="59368"/>
                  </a:lnTo>
                  <a:cubicBezTo>
                    <a:pt x="0" y="26580"/>
                    <a:pt x="26580" y="0"/>
                    <a:pt x="59368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545541" cy="24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Mutmasslich falsche Angaben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13819" y="6145460"/>
            <a:ext cx="5868224" cy="646058"/>
            <a:chOff x="0" y="0"/>
            <a:chExt cx="1545541" cy="1701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5541" cy="170155"/>
            </a:xfrm>
            <a:custGeom>
              <a:avLst/>
              <a:gdLst/>
              <a:ahLst/>
              <a:cxnLst/>
              <a:rect l="l" t="t" r="r" b="b"/>
              <a:pathLst>
                <a:path w="1545541" h="170155">
                  <a:moveTo>
                    <a:pt x="59368" y="0"/>
                  </a:moveTo>
                  <a:lnTo>
                    <a:pt x="1486172" y="0"/>
                  </a:lnTo>
                  <a:cubicBezTo>
                    <a:pt x="1518960" y="0"/>
                    <a:pt x="1545541" y="26580"/>
                    <a:pt x="1545541" y="59368"/>
                  </a:cubicBezTo>
                  <a:lnTo>
                    <a:pt x="1545541" y="110787"/>
                  </a:lnTo>
                  <a:cubicBezTo>
                    <a:pt x="1545541" y="143575"/>
                    <a:pt x="1518960" y="170155"/>
                    <a:pt x="1486172" y="170155"/>
                  </a:cubicBezTo>
                  <a:lnTo>
                    <a:pt x="59368" y="170155"/>
                  </a:lnTo>
                  <a:cubicBezTo>
                    <a:pt x="26580" y="170155"/>
                    <a:pt x="0" y="143575"/>
                    <a:pt x="0" y="110787"/>
                  </a:cubicBezTo>
                  <a:lnTo>
                    <a:pt x="0" y="59368"/>
                  </a:lnTo>
                  <a:cubicBezTo>
                    <a:pt x="0" y="26580"/>
                    <a:pt x="26580" y="0"/>
                    <a:pt x="59368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545541" cy="24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Beschäftigt unter einem Jahr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1733785" y="7306831"/>
            <a:ext cx="3422107" cy="1919064"/>
          </a:xfrm>
          <a:custGeom>
            <a:avLst/>
            <a:gdLst/>
            <a:ahLst/>
            <a:cxnLst/>
            <a:rect l="l" t="t" r="r" b="b"/>
            <a:pathLst>
              <a:path w="3422107" h="1919064">
                <a:moveTo>
                  <a:pt x="0" y="0"/>
                </a:moveTo>
                <a:lnTo>
                  <a:pt x="3422107" y="0"/>
                </a:lnTo>
                <a:lnTo>
                  <a:pt x="3422107" y="1919064"/>
                </a:lnTo>
                <a:lnTo>
                  <a:pt x="0" y="19190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7" name="Group 17"/>
          <p:cNvGrpSpPr/>
          <p:nvPr/>
        </p:nvGrpSpPr>
        <p:grpSpPr>
          <a:xfrm>
            <a:off x="10413819" y="2862472"/>
            <a:ext cx="5868224" cy="646058"/>
            <a:chOff x="0" y="0"/>
            <a:chExt cx="1545541" cy="1701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45541" cy="170155"/>
            </a:xfrm>
            <a:custGeom>
              <a:avLst/>
              <a:gdLst/>
              <a:ahLst/>
              <a:cxnLst/>
              <a:rect l="l" t="t" r="r" b="b"/>
              <a:pathLst>
                <a:path w="1545541" h="170155">
                  <a:moveTo>
                    <a:pt x="59368" y="0"/>
                  </a:moveTo>
                  <a:lnTo>
                    <a:pt x="1486172" y="0"/>
                  </a:lnTo>
                  <a:cubicBezTo>
                    <a:pt x="1518960" y="0"/>
                    <a:pt x="1545541" y="26580"/>
                    <a:pt x="1545541" y="59368"/>
                  </a:cubicBezTo>
                  <a:lnTo>
                    <a:pt x="1545541" y="110787"/>
                  </a:lnTo>
                  <a:cubicBezTo>
                    <a:pt x="1545541" y="143575"/>
                    <a:pt x="1518960" y="170155"/>
                    <a:pt x="1486172" y="170155"/>
                  </a:cubicBezTo>
                  <a:lnTo>
                    <a:pt x="59368" y="170155"/>
                  </a:lnTo>
                  <a:cubicBezTo>
                    <a:pt x="26580" y="170155"/>
                    <a:pt x="0" y="143575"/>
                    <a:pt x="0" y="110787"/>
                  </a:cubicBezTo>
                  <a:lnTo>
                    <a:pt x="0" y="59368"/>
                  </a:lnTo>
                  <a:cubicBezTo>
                    <a:pt x="0" y="26580"/>
                    <a:pt x="26580" y="0"/>
                    <a:pt x="59368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545541" cy="24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Beschäftigt unter einem Jahr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3866868"/>
            <a:ext cx="2630546" cy="4675079"/>
          </a:xfrm>
          <a:custGeom>
            <a:avLst/>
            <a:gdLst/>
            <a:ahLst/>
            <a:cxnLst/>
            <a:rect l="l" t="t" r="r" b="b"/>
            <a:pathLst>
              <a:path w="2630546" h="4675079">
                <a:moveTo>
                  <a:pt x="0" y="0"/>
                </a:moveTo>
                <a:lnTo>
                  <a:pt x="2630546" y="0"/>
                </a:lnTo>
                <a:lnTo>
                  <a:pt x="2630546" y="4675079"/>
                </a:lnTo>
                <a:lnTo>
                  <a:pt x="0" y="4675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1" name="Freeform 21"/>
          <p:cNvSpPr/>
          <p:nvPr/>
        </p:nvSpPr>
        <p:spPr>
          <a:xfrm>
            <a:off x="11283961" y="3957020"/>
            <a:ext cx="4127941" cy="1739949"/>
          </a:xfrm>
          <a:custGeom>
            <a:avLst/>
            <a:gdLst/>
            <a:ahLst/>
            <a:cxnLst/>
            <a:rect l="l" t="t" r="r" b="b"/>
            <a:pathLst>
              <a:path w="4127941" h="1739949">
                <a:moveTo>
                  <a:pt x="0" y="0"/>
                </a:moveTo>
                <a:lnTo>
                  <a:pt x="4127941" y="0"/>
                </a:lnTo>
                <a:lnTo>
                  <a:pt x="4127941" y="1739949"/>
                </a:lnTo>
                <a:lnTo>
                  <a:pt x="0" y="1739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2" name="Freeform 22"/>
          <p:cNvSpPr/>
          <p:nvPr/>
        </p:nvSpPr>
        <p:spPr>
          <a:xfrm>
            <a:off x="4358024" y="3943522"/>
            <a:ext cx="2312515" cy="1506926"/>
          </a:xfrm>
          <a:custGeom>
            <a:avLst/>
            <a:gdLst/>
            <a:ahLst/>
            <a:cxnLst/>
            <a:rect l="l" t="t" r="r" b="b"/>
            <a:pathLst>
              <a:path w="2312515" h="1506926">
                <a:moveTo>
                  <a:pt x="0" y="0"/>
                </a:moveTo>
                <a:lnTo>
                  <a:pt x="2312515" y="0"/>
                </a:lnTo>
                <a:lnTo>
                  <a:pt x="2312515" y="1506926"/>
                </a:lnTo>
                <a:lnTo>
                  <a:pt x="0" y="15069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3" name="Freeform 23"/>
          <p:cNvSpPr/>
          <p:nvPr/>
        </p:nvSpPr>
        <p:spPr>
          <a:xfrm>
            <a:off x="4587765" y="6267462"/>
            <a:ext cx="1853034" cy="569233"/>
          </a:xfrm>
          <a:custGeom>
            <a:avLst/>
            <a:gdLst/>
            <a:ahLst/>
            <a:cxnLst/>
            <a:rect l="l" t="t" r="r" b="b"/>
            <a:pathLst>
              <a:path w="1853034" h="569233">
                <a:moveTo>
                  <a:pt x="0" y="0"/>
                </a:moveTo>
                <a:lnTo>
                  <a:pt x="1853034" y="0"/>
                </a:lnTo>
                <a:lnTo>
                  <a:pt x="1853034" y="569233"/>
                </a:lnTo>
                <a:lnTo>
                  <a:pt x="0" y="569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4" name="Freeform 24"/>
          <p:cNvSpPr/>
          <p:nvPr/>
        </p:nvSpPr>
        <p:spPr>
          <a:xfrm>
            <a:off x="4358024" y="7653709"/>
            <a:ext cx="2432669" cy="832020"/>
          </a:xfrm>
          <a:custGeom>
            <a:avLst/>
            <a:gdLst/>
            <a:ahLst/>
            <a:cxnLst/>
            <a:rect l="l" t="t" r="r" b="b"/>
            <a:pathLst>
              <a:path w="2432669" h="832020">
                <a:moveTo>
                  <a:pt x="0" y="0"/>
                </a:moveTo>
                <a:lnTo>
                  <a:pt x="2432669" y="0"/>
                </a:lnTo>
                <a:lnTo>
                  <a:pt x="2432669" y="832021"/>
                </a:lnTo>
                <a:lnTo>
                  <a:pt x="0" y="8320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5" name="TextBox 25"/>
          <p:cNvSpPr txBox="1"/>
          <p:nvPr/>
        </p:nvSpPr>
        <p:spPr>
          <a:xfrm>
            <a:off x="5730253" y="638134"/>
            <a:ext cx="6827495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AUFDECKUNG MÖGLICHER REGELVERSTÖSSE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 flipH="1">
            <a:off x="9795817" y="0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1" y="0"/>
                </a:moveTo>
                <a:lnTo>
                  <a:pt x="0" y="0"/>
                </a:lnTo>
                <a:lnTo>
                  <a:pt x="0" y="10512013"/>
                </a:lnTo>
                <a:lnTo>
                  <a:pt x="10148871" y="10512013"/>
                </a:lnTo>
                <a:lnTo>
                  <a:pt x="10148871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9310636" y="2106198"/>
            <a:ext cx="7689266" cy="1336010"/>
          </a:xfrm>
          <a:custGeom>
            <a:avLst/>
            <a:gdLst/>
            <a:ahLst/>
            <a:cxnLst/>
            <a:rect l="l" t="t" r="r" b="b"/>
            <a:pathLst>
              <a:path w="7689266" h="1336010">
                <a:moveTo>
                  <a:pt x="0" y="0"/>
                </a:moveTo>
                <a:lnTo>
                  <a:pt x="7689266" y="0"/>
                </a:lnTo>
                <a:lnTo>
                  <a:pt x="7689266" y="1336010"/>
                </a:lnTo>
                <a:lnTo>
                  <a:pt x="0" y="133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80948" y="377374"/>
            <a:ext cx="7126105" cy="1302652"/>
            <a:chOff x="0" y="0"/>
            <a:chExt cx="1876834" cy="3430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6834" cy="343085"/>
            </a:xfrm>
            <a:custGeom>
              <a:avLst/>
              <a:gdLst/>
              <a:ahLst/>
              <a:cxnLst/>
              <a:rect l="l" t="t" r="r" b="b"/>
              <a:pathLst>
                <a:path w="1876834" h="343085">
                  <a:moveTo>
                    <a:pt x="48889" y="0"/>
                  </a:moveTo>
                  <a:lnTo>
                    <a:pt x="1827946" y="0"/>
                  </a:lnTo>
                  <a:cubicBezTo>
                    <a:pt x="1854946" y="0"/>
                    <a:pt x="1876834" y="21888"/>
                    <a:pt x="1876834" y="48889"/>
                  </a:cubicBezTo>
                  <a:lnTo>
                    <a:pt x="1876834" y="294196"/>
                  </a:lnTo>
                  <a:cubicBezTo>
                    <a:pt x="1876834" y="321197"/>
                    <a:pt x="1854946" y="343085"/>
                    <a:pt x="1827946" y="343085"/>
                  </a:cubicBezTo>
                  <a:lnTo>
                    <a:pt x="48889" y="343085"/>
                  </a:lnTo>
                  <a:cubicBezTo>
                    <a:pt x="21888" y="343085"/>
                    <a:pt x="0" y="321197"/>
                    <a:pt x="0" y="294196"/>
                  </a:cubicBezTo>
                  <a:lnTo>
                    <a:pt x="0" y="48889"/>
                  </a:lnTo>
                  <a:cubicBezTo>
                    <a:pt x="0" y="21888"/>
                    <a:pt x="21888" y="0"/>
                    <a:pt x="48889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876834" cy="428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Kreditüberwachung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10224" y="2031394"/>
            <a:ext cx="14467551" cy="6740760"/>
            <a:chOff x="0" y="0"/>
            <a:chExt cx="3810384" cy="17753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10384" cy="1775344"/>
            </a:xfrm>
            <a:custGeom>
              <a:avLst/>
              <a:gdLst/>
              <a:ahLst/>
              <a:cxnLst/>
              <a:rect l="l" t="t" r="r" b="b"/>
              <a:pathLst>
                <a:path w="3810384" h="1775344">
                  <a:moveTo>
                    <a:pt x="24081" y="0"/>
                  </a:moveTo>
                  <a:lnTo>
                    <a:pt x="3786303" y="0"/>
                  </a:lnTo>
                  <a:cubicBezTo>
                    <a:pt x="3799603" y="0"/>
                    <a:pt x="3810384" y="10781"/>
                    <a:pt x="3810384" y="24081"/>
                  </a:cubicBezTo>
                  <a:lnTo>
                    <a:pt x="3810384" y="1751264"/>
                  </a:lnTo>
                  <a:cubicBezTo>
                    <a:pt x="3810384" y="1757650"/>
                    <a:pt x="3807847" y="1763775"/>
                    <a:pt x="3803331" y="1768291"/>
                  </a:cubicBezTo>
                  <a:cubicBezTo>
                    <a:pt x="3798815" y="1772807"/>
                    <a:pt x="3792690" y="1775344"/>
                    <a:pt x="3786303" y="1775344"/>
                  </a:cubicBezTo>
                  <a:lnTo>
                    <a:pt x="24081" y="1775344"/>
                  </a:lnTo>
                  <a:cubicBezTo>
                    <a:pt x="10781" y="1775344"/>
                    <a:pt x="0" y="1764563"/>
                    <a:pt x="0" y="1751264"/>
                  </a:cubicBezTo>
                  <a:lnTo>
                    <a:pt x="0" y="24081"/>
                  </a:lnTo>
                  <a:cubicBezTo>
                    <a:pt x="0" y="10781"/>
                    <a:pt x="10781" y="0"/>
                    <a:pt x="24081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3810384" cy="1861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82740" y="2545862"/>
            <a:ext cx="12322520" cy="555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Regelmäßige Überprüfung der Kreditqualität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       - Fokus auf Zahlungshistorie und aktualisierte Kredit-Scores (monatlich/vierteljährlich)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Nutzung externer Bonitätsdaten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       - Kontinuierliche Einholung aktueller Informationen von Kreditbüros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Erkennung von Risiken durch indirekte Indikatoren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       - Bonitätsanalysen kompensieren fehlende Einkommensupdates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Zusätzliche Bewertung von Sicherheiten bei Bedarf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       - z. B. Immobilien- oder Fahrzeugwerte bei gesicherten Krediten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Ereignis- und intervallgesteuerte Überwachung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E3EBF2"/>
                </a:solidFill>
                <a:latin typeface="Arimo"/>
                <a:ea typeface="Arimo"/>
                <a:cs typeface="Arimo"/>
                <a:sym typeface="Arimo"/>
              </a:rPr>
              <a:t>       - Weniger intensiv als die Kreditvergabe, aber kontinuierlich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74" r="-101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 flipH="1">
            <a:off x="10030427" y="-208995"/>
            <a:ext cx="10148870" cy="10512013"/>
          </a:xfrm>
          <a:custGeom>
            <a:avLst/>
            <a:gdLst/>
            <a:ahLst/>
            <a:cxnLst/>
            <a:rect l="l" t="t" r="r" b="b"/>
            <a:pathLst>
              <a:path w="10148870" h="10512013">
                <a:moveTo>
                  <a:pt x="10148871" y="0"/>
                </a:moveTo>
                <a:lnTo>
                  <a:pt x="0" y="0"/>
                </a:lnTo>
                <a:lnTo>
                  <a:pt x="0" y="10512013"/>
                </a:lnTo>
                <a:lnTo>
                  <a:pt x="10148871" y="10512013"/>
                </a:lnTo>
                <a:lnTo>
                  <a:pt x="10148871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4" name="Group 4"/>
          <p:cNvGrpSpPr/>
          <p:nvPr/>
        </p:nvGrpSpPr>
        <p:grpSpPr>
          <a:xfrm>
            <a:off x="5321550" y="311744"/>
            <a:ext cx="7126105" cy="1113108"/>
            <a:chOff x="0" y="0"/>
            <a:chExt cx="1876834" cy="2931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6834" cy="293164"/>
            </a:xfrm>
            <a:custGeom>
              <a:avLst/>
              <a:gdLst/>
              <a:ahLst/>
              <a:cxnLst/>
              <a:rect l="l" t="t" r="r" b="b"/>
              <a:pathLst>
                <a:path w="1876834" h="293164">
                  <a:moveTo>
                    <a:pt x="48889" y="0"/>
                  </a:moveTo>
                  <a:lnTo>
                    <a:pt x="1827946" y="0"/>
                  </a:lnTo>
                  <a:cubicBezTo>
                    <a:pt x="1854946" y="0"/>
                    <a:pt x="1876834" y="21888"/>
                    <a:pt x="1876834" y="48889"/>
                  </a:cubicBezTo>
                  <a:lnTo>
                    <a:pt x="1876834" y="244275"/>
                  </a:lnTo>
                  <a:cubicBezTo>
                    <a:pt x="1876834" y="271276"/>
                    <a:pt x="1854946" y="293164"/>
                    <a:pt x="1827946" y="293164"/>
                  </a:cubicBezTo>
                  <a:lnTo>
                    <a:pt x="48889" y="293164"/>
                  </a:lnTo>
                  <a:cubicBezTo>
                    <a:pt x="21888" y="293164"/>
                    <a:pt x="0" y="271276"/>
                    <a:pt x="0" y="244275"/>
                  </a:cubicBezTo>
                  <a:lnTo>
                    <a:pt x="0" y="48889"/>
                  </a:lnTo>
                  <a:cubicBezTo>
                    <a:pt x="0" y="21888"/>
                    <a:pt x="21888" y="0"/>
                    <a:pt x="48889" y="0"/>
                  </a:cubicBez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876834" cy="34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34926" y="9123523"/>
            <a:ext cx="7315200" cy="1489641"/>
          </a:xfrm>
          <a:custGeom>
            <a:avLst/>
            <a:gdLst/>
            <a:ahLst/>
            <a:cxnLst/>
            <a:rect l="l" t="t" r="r" b="b"/>
            <a:pathLst>
              <a:path w="7315200" h="1489641">
                <a:moveTo>
                  <a:pt x="0" y="0"/>
                </a:moveTo>
                <a:lnTo>
                  <a:pt x="7315200" y="0"/>
                </a:lnTo>
                <a:lnTo>
                  <a:pt x="7315200" y="1489640"/>
                </a:lnTo>
                <a:lnTo>
                  <a:pt x="0" y="1489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674366" y="2229253"/>
            <a:ext cx="5265369" cy="1513794"/>
          </a:xfrm>
          <a:custGeom>
            <a:avLst/>
            <a:gdLst/>
            <a:ahLst/>
            <a:cxnLst/>
            <a:rect l="l" t="t" r="r" b="b"/>
            <a:pathLst>
              <a:path w="5265369" h="1513794">
                <a:moveTo>
                  <a:pt x="0" y="0"/>
                </a:moveTo>
                <a:lnTo>
                  <a:pt x="5265369" y="0"/>
                </a:lnTo>
                <a:lnTo>
                  <a:pt x="5265369" y="1513794"/>
                </a:lnTo>
                <a:lnTo>
                  <a:pt x="0" y="1513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Freeform 9"/>
          <p:cNvSpPr/>
          <p:nvPr/>
        </p:nvSpPr>
        <p:spPr>
          <a:xfrm>
            <a:off x="2079998" y="6666491"/>
            <a:ext cx="2454103" cy="1787892"/>
          </a:xfrm>
          <a:custGeom>
            <a:avLst/>
            <a:gdLst/>
            <a:ahLst/>
            <a:cxnLst/>
            <a:rect l="l" t="t" r="r" b="b"/>
            <a:pathLst>
              <a:path w="2454103" h="1787892">
                <a:moveTo>
                  <a:pt x="0" y="0"/>
                </a:moveTo>
                <a:lnTo>
                  <a:pt x="2454103" y="0"/>
                </a:lnTo>
                <a:lnTo>
                  <a:pt x="2454103" y="1787892"/>
                </a:lnTo>
                <a:lnTo>
                  <a:pt x="0" y="1787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Freeform 10"/>
          <p:cNvSpPr/>
          <p:nvPr/>
        </p:nvSpPr>
        <p:spPr>
          <a:xfrm>
            <a:off x="2562360" y="4842380"/>
            <a:ext cx="1489378" cy="724778"/>
          </a:xfrm>
          <a:custGeom>
            <a:avLst/>
            <a:gdLst/>
            <a:ahLst/>
            <a:cxnLst/>
            <a:rect l="l" t="t" r="r" b="b"/>
            <a:pathLst>
              <a:path w="1489378" h="724778">
                <a:moveTo>
                  <a:pt x="0" y="0"/>
                </a:moveTo>
                <a:lnTo>
                  <a:pt x="1489378" y="0"/>
                </a:lnTo>
                <a:lnTo>
                  <a:pt x="1489378" y="724777"/>
                </a:lnTo>
                <a:lnTo>
                  <a:pt x="0" y="7247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3" name="TextBox 13"/>
          <p:cNvSpPr txBox="1"/>
          <p:nvPr/>
        </p:nvSpPr>
        <p:spPr>
          <a:xfrm>
            <a:off x="5397910" y="542225"/>
            <a:ext cx="6973384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E3EBF2"/>
                </a:solidFill>
                <a:latin typeface="Arimo Bold"/>
                <a:ea typeface="Arimo Bold"/>
                <a:cs typeface="Arimo Bold"/>
                <a:sym typeface="Arimo Bold"/>
              </a:rPr>
              <a:t>HANDLUNGSEMPFEHLUNG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6EF51BA-4076-5790-7E8E-4F858F5D24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2229253"/>
            <a:ext cx="8039767" cy="271036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E6BA9D-6965-3A37-124C-EADAE07B16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1" y="5685922"/>
            <a:ext cx="8039766" cy="276846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2021</Words>
  <Application>Microsoft Office PowerPoint</Application>
  <PresentationFormat>Benutzerdefiniert</PresentationFormat>
  <Paragraphs>195</Paragraphs>
  <Slides>12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Arimo</vt:lpstr>
      <vt:lpstr>Arial</vt:lpstr>
      <vt:lpstr>Canva Sans</vt:lpstr>
      <vt:lpstr>Calibri</vt:lpstr>
      <vt:lpstr>Arimo Bold</vt:lpstr>
      <vt:lpstr>Worker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Halftone Gradient Minimalist Business Presentation</dc:title>
  <dc:creator>TT TT</dc:creator>
  <cp:lastModifiedBy>TT TT</cp:lastModifiedBy>
  <cp:revision>4</cp:revision>
  <dcterms:created xsi:type="dcterms:W3CDTF">2006-08-16T00:00:00Z</dcterms:created>
  <dcterms:modified xsi:type="dcterms:W3CDTF">2025-05-15T13:44:34Z</dcterms:modified>
  <dc:identifier>DAGnQgxcYac</dc:identifier>
</cp:coreProperties>
</file>